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78" r:id="rId10"/>
    <p:sldId id="277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F903C-FAB7-1249-454D-22FFABED9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411828-1FB8-B264-52C8-9CCD5270C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6D1702-9C9A-FE2F-74B0-AA2D13982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1C05-AF18-43D4-81C6-F28C404F2E9E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00C80F-8C94-B0AC-A4CF-BEDEFABF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F5F424-A69A-2922-32EE-537F7518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F989-27DD-43E2-B1CE-48360B84E2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58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89108-DB35-BDEC-4EFC-6F76B26B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D9F850-4D25-DD8A-3F51-00660708E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23AAE6-A0D9-6A38-DFAF-999A0A74B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1C05-AF18-43D4-81C6-F28C404F2E9E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E4A12C-8287-CBD8-5E12-7012A21C1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1A4112-AC24-C9FF-E2F0-2A5B50BF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F989-27DD-43E2-B1CE-48360B84E2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89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99F78A-51EC-53D6-7565-59889284C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160F8F8-E09B-A35A-A3AE-B39661EBC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C37F4C-A5F7-8351-869E-F0B704584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1C05-AF18-43D4-81C6-F28C404F2E9E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1D654E-1050-DA1A-460A-C16EE06DE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7C819D-7222-BAA7-2086-CA0DAAB7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F989-27DD-43E2-B1CE-48360B84E2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31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91E3EA-8399-AC0F-2177-2B21C031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EDCA55-1210-73F5-663D-95B5AD689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383AFE-86DB-F900-67C5-2910E40F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1C05-AF18-43D4-81C6-F28C404F2E9E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FA127A-532B-0071-924B-ADBEE0031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C905BF-73B2-308C-774F-D0AC61161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F989-27DD-43E2-B1CE-48360B84E2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32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A33F1-E26E-FB68-8362-0ABEDBC7C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4B4BDF-4FEC-DA53-C3F1-073469A4D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7181FE-4D8C-CCB6-BCD5-64A53C6DB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1C05-AF18-43D4-81C6-F28C404F2E9E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D27AB1-853A-71C8-0355-2A1A9B5F7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F1F2C8-0953-E586-0E0D-D8939217E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F989-27DD-43E2-B1CE-48360B84E2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27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46160-7FF0-0FF3-2A13-0A4599292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2E853B-768E-C67D-CF37-DA38BB87F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0DD3BA6-6550-8E37-29E4-949FD99AE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2404FA-52FA-BE95-26CD-A916E027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1C05-AF18-43D4-81C6-F28C404F2E9E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FE46A2-8E16-0C73-00F2-749453AB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ADADC3-2A60-464F-0B87-FF9F18E0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F989-27DD-43E2-B1CE-48360B84E2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33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1722A-659E-D682-6848-43B872BC2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6D8FF9-A3D5-FEF6-3355-E5AACC871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ECDA62-FA5E-D8BE-3FFC-F415BB32B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1F0D34B-6F1E-CA99-ECF8-233521A1C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18AA359-6C65-16F9-E8CC-253BF0BF3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C6F28A-CF1F-042A-BAA9-FD5F9937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1C05-AF18-43D4-81C6-F28C404F2E9E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D9C72D-882E-3849-E041-8DF9CBC0E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51EDFBF-7D60-CD51-DA0F-9D335693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F989-27DD-43E2-B1CE-48360B84E2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7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F8A551-5DA6-84F9-4FE5-F28B5068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E94A2A9-2D4D-0780-F866-DEEA4019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1C05-AF18-43D4-81C6-F28C404F2E9E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F019649-4AB2-45B7-D3A2-DA61BA7C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521FAFF-39F8-8EDB-3C80-301858C3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F989-27DD-43E2-B1CE-48360B84E2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04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01BEAF5-BC95-EAB0-937F-7FA41CA16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1C05-AF18-43D4-81C6-F28C404F2E9E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95494E9-D8C1-5BF5-2A17-1B54A7DF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C0A448E-21F9-3269-8777-249F3466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F989-27DD-43E2-B1CE-48360B84E2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89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21AFCE-EB0A-5BCD-3B38-C05839F2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1B9AC4-36AD-678E-E6B7-CF04060EF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F1A9BD2-66F6-F4D6-5F10-E4FADD7E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3F05FF-345F-F53B-A7D4-424632D82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1C05-AF18-43D4-81C6-F28C404F2E9E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137CCE-B993-E104-4643-79B2C80EC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677A9A-309D-C470-E2D4-7FF0772F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F989-27DD-43E2-B1CE-48360B84E2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04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F91AD-54FF-651A-1497-83F28992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FDEF2ED-D98F-5376-0165-F2C608868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F3D652C-84E9-5A33-8433-5EEC342E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6D4230-4883-DA2C-EBEC-B7802D0E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1C05-AF18-43D4-81C6-F28C404F2E9E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6D35BB-A5E3-641D-C0FC-9F39EB0A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AB8414-22BF-E0B2-3C30-C5D26990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F989-27DD-43E2-B1CE-48360B84E2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26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BFC0B31-91F4-F651-3B1D-5F1C3393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76DFE04-BCF2-6BDA-EF6F-500D890D5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22D206-C34D-356D-1190-5CAA251F7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C1C05-AF18-43D4-81C6-F28C404F2E9E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3D2CBC-B820-66E9-66B9-352AA2240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1430CE-D0BE-AD4B-F9E7-30BB70BDA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DF989-27DD-43E2-B1CE-48360B84E2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27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B24AF-7F4C-4AB9-8E9C-0FD3715FBB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8800" dirty="0"/>
              <a:t>VACIMÓVEL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E469F4-2E5B-B5DB-C0EC-443C9ED47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333" y="3602038"/>
            <a:ext cx="10092267" cy="1655762"/>
          </a:xfrm>
        </p:spPr>
        <p:txBody>
          <a:bodyPr/>
          <a:lstStyle/>
          <a:p>
            <a:r>
              <a:rPr lang="pt-BR" dirty="0"/>
              <a:t> </a:t>
            </a:r>
            <a:r>
              <a:rPr lang="pt-BR" sz="2800" dirty="0"/>
              <a:t>Deliberação CIB-SUS/MG Nº 4.279 e a Resolução SES-MG Nº 8.888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19F403D-842F-8296-607B-4A13C71FB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921" y="16933"/>
            <a:ext cx="569415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5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32" y="1451994"/>
            <a:ext cx="5049474" cy="504947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867" y="67608"/>
            <a:ext cx="569415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66FBEF0-0EA0-5C93-1C16-E5753B30283F}"/>
              </a:ext>
            </a:extLst>
          </p:cNvPr>
          <p:cNvSpPr txBox="1"/>
          <p:nvPr/>
        </p:nvSpPr>
        <p:spPr>
          <a:xfrm>
            <a:off x="505285" y="1328379"/>
            <a:ext cx="10588487" cy="7433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DELIBERAÇÃO CIB-SUS/MG Nº 4.284, DE 25 DE JULHO DE 2023.</a:t>
            </a:r>
            <a:endParaRPr lang="pt-B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Fica aprovado o programa de saúde auditiva e ocular dos educandos da rede pública de educação básica de Minas Gerais, política continuada no âmbito do SUS-MG denominada </a:t>
            </a:r>
            <a:r>
              <a:rPr lang="pt-BR" sz="36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Miguilim</a:t>
            </a: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Programa Miguilim objetiva a promoção da saúde auditiva e ocular de educandos da rede pública da educação básica, e a detecção de alterações auditivas e oculares, em tempo oportuno para se evitar comprometimentos no desenvolvimento e no aprendizado.</a:t>
            </a: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5º - O financiamento do Programa Miguilim terá natureza tripartite, contando com recurso federal, estadual e municipal.</a:t>
            </a: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endParaRPr lang="pt-BR" sz="3200" kern="100" dirty="0"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endParaRPr lang="pt-BR" sz="3200" kern="100" dirty="0"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endParaRPr lang="pt-BR" sz="1100" kern="100" dirty="0"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endParaRPr lang="pt-BR" sz="1100" kern="100" dirty="0"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endParaRPr lang="pt-BR" sz="1100" kern="100" dirty="0"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endParaRPr lang="pt-BR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225" y="0"/>
            <a:ext cx="569415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6BB7DBC-3BC1-C487-C48E-35DAFB3FE6B4}"/>
              </a:ext>
            </a:extLst>
          </p:cNvPr>
          <p:cNvSpPr txBox="1"/>
          <p:nvPr/>
        </p:nvSpPr>
        <p:spPr>
          <a:xfrm>
            <a:off x="351243" y="1249960"/>
            <a:ext cx="11326232" cy="466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25 - São atribuições dos serviços: </a:t>
            </a:r>
            <a:r>
              <a:rPr lang="pt-BR" kern="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- realizar a consulta oftalmológica com avaliação clínica que consiste em: anamnese, aferição de acuidade visual, refração dinâmica e/ou estática, biomicroscopia do segmento anterior, tonometria, mapeamento de retina, teste </a:t>
            </a:r>
            <a:r>
              <a:rPr lang="pt-BR" kern="100" dirty="0" err="1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ortóptico</a:t>
            </a:r>
            <a:r>
              <a:rPr lang="pt-BR" kern="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atendimento às urgências oftalmológicas clínicas, hipótese diagnóstica e apropriada conduta propedêutica e terapêutica, incluindo a referência e contrarreferência aplicáveis</a:t>
            </a: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BR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26 - Os serviços executores em assistência oftalmológica deverão possuir as instalações físicas e recursos adequados, conforme descrito no Anexo VII desta Deliberação, bem como deverão possuir capacidade técnica e operacional para realizar os seguintes procedimentos descritos nos sistemas oficiais de gestão do SUS:</a:t>
            </a: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- código 0211060127 - Mapeamento de retina;  </a:t>
            </a: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- código 0211060224 - Teste de visão de cores; </a:t>
            </a: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- código 0211060232 - Teste </a:t>
            </a:r>
            <a:r>
              <a:rPr lang="pt-BR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ortóptico</a:t>
            </a: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 - código 0211060259 - Tonometria; </a:t>
            </a: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- código 0301010072 - Consulta médica especializada CBO oftalmologia;</a:t>
            </a: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 - código 0405050259 - Retirada de corpo estranho da córnea;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216" y="0"/>
            <a:ext cx="569415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0F81222-1AEB-D47C-7DDE-A62423EA976A}"/>
              </a:ext>
            </a:extLst>
          </p:cNvPr>
          <p:cNvSpPr txBox="1"/>
          <p:nvPr/>
        </p:nvSpPr>
        <p:spPr>
          <a:xfrm>
            <a:off x="989901" y="1493240"/>
            <a:ext cx="9840285" cy="3762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RESOLUÇÃO SES/MG Nº 9.069, DE 18 DE OUTUBRO DE 2023</a:t>
            </a:r>
            <a:endParaRPr lang="pt-B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7º - Os indicadores e as regras de monitoramento estão estabelecidos no Anexo IV desta Resolução.</a:t>
            </a: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Parágrafo único - </a:t>
            </a:r>
            <a:r>
              <a:rPr lang="pt-BR" kern="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produção assistencial a ser executada deverá considerar a carteira de serviços dispostas no Art. 26 da Deliberação CIB-SUS/MG nº 4.284</a:t>
            </a: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kern="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25 de julho de 2023 e deverá ser registrada no Sistema de Informações Ambulatoriais SIA/SUS) em Boletim de Produção Ambulatorial Individualizado (SIA/BPA-I).</a:t>
            </a: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8º - </a:t>
            </a:r>
            <a:r>
              <a:rPr lang="pt-BR" kern="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regras de financiamento e os respectivos valores dispostos nesta Resolução terão a vigência máxima de 60 (sessenta) meses</a:t>
            </a: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devendo as diretrizes sobre competências futuras serem divulgadas em nova Resolução específica, conforme Lei Orçamentária Anual vigente.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921" y="0"/>
            <a:ext cx="569415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9BCCCD8-C0BB-07D4-2328-80C74FC1CC9D}"/>
              </a:ext>
            </a:extLst>
          </p:cNvPr>
          <p:cNvSpPr txBox="1"/>
          <p:nvPr/>
        </p:nvSpPr>
        <p:spPr>
          <a:xfrm>
            <a:off x="608749" y="1623974"/>
            <a:ext cx="10825445" cy="4458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ANEXO I DA RESOLUÇÃO SES/MG Nº 9.069, DE 18 DE OUTUBRO DE 2023. METODOLOGIA </a:t>
            </a: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DIMENSIONAMENTO DO RECURSO FINANCEIRO ESTADUAL DO PROGRAMA MIGUILIM- MÓDULO DE SAÚDE OCULAR Foram considerados os seguintes critérios para definição do recurso estadual por beneficiário:</a:t>
            </a: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– A estimativa populacional na faixa etária de 05 a 18 anos de idade, segundo dados IBGE/TCU 2021; </a:t>
            </a: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– A definição de uma carteira de procedimentos para assegurar a avaliação clínica oftalmológica completa;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III – A definição da meta física por origem, reflete a necessidade de acesso ao serviço especializado de oftalmologia através de consulta oftalmológica e exames relacionados à carteira, e foi projetada a partir da aplicação do parâmetro assistencial de 3% (três por cento) da população alvo, que corresponde ao valor máximo do estudo de dimensionamento da Rede de Atenção em Oftalmologia em MG aprovado pelo Grupo de Trabalho SES/COSEMS de Oftalmologia;</a:t>
            </a: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IV – A estimativa do quantitativo de educandos que terão indicação de óculos, correspondendo a 30% (trinta por cento) da faixa etária esperada pela consulta oftalmológica;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392" y="0"/>
            <a:ext cx="569415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8BDCA1A-CCD8-84E5-8432-35B1CA0ADA5D}"/>
              </a:ext>
            </a:extLst>
          </p:cNvPr>
          <p:cNvSpPr txBox="1"/>
          <p:nvPr/>
        </p:nvSpPr>
        <p:spPr>
          <a:xfrm>
            <a:off x="517321" y="900825"/>
            <a:ext cx="11157357" cy="6143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RESOLUÇÃO CONJUNTA SES-MG/SEE-MG/Nº 465, DE 28 DE DEZEMBRO DE 2023</a:t>
            </a:r>
            <a:endParaRPr lang="pt-B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2º - O Programa Miguilim visa: </a:t>
            </a: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- qualificar os profissionais da educação e da saúde para realização de estratégias e ações de triagem e de promoção da saúde auditiva e ocular no ambiente escolar;</a:t>
            </a:r>
            <a:endParaRPr lang="pt-B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 - organizar e realizar a triagem no ambiente escolar pelos profissionais da educação para identificação de possíveis sinais sugestivos de alterações auditivas e oculares;</a:t>
            </a:r>
            <a:endParaRPr lang="pt-B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estruturar e qualificar a atenção ambulatorial especializada para diagnóstico e tratamento das alterações auditivas e oculares;</a:t>
            </a: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 - qualificar e ampliar o acesso ao tratamento clínico e cirúrgico das alterações auditivas e oculares em crianças; </a:t>
            </a: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VII - fornecer óculos para educandos com alterações visuais e aparelhos de amplificação sonora individual (AASI) e outros dispositivos necessários para reabilitação de educandos com alterações e deficiências auditivas; </a:t>
            </a: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VIII - organizar o fluxo assistencial entre a educação, APS, atenção especializada e atenção hospitalar e fortalecer o cuidado compartilhado entre os níveis e pontos de atenção; e </a:t>
            </a: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IX - propiciar a resposta social adequada às demandas de saúde auditiva e ocular</a:t>
            </a: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BR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esponsabilidade </a:t>
            </a: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t-BR" kern="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incluindo a referência e contrarreferência aplicáveis</a:t>
            </a:r>
            <a:r>
              <a:rPr lang="pt-B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endParaRPr lang="pt-BR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921" y="0"/>
            <a:ext cx="569415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1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C54A37B-A8AB-8BF5-3681-9A7BAA9E003A}"/>
              </a:ext>
            </a:extLst>
          </p:cNvPr>
          <p:cNvSpPr txBox="1"/>
          <p:nvPr/>
        </p:nvSpPr>
        <p:spPr>
          <a:xfrm>
            <a:off x="2564294" y="1566388"/>
            <a:ext cx="7063409" cy="3357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0" marR="577215" indent="-182880">
              <a:spcBef>
                <a:spcPts val="455"/>
              </a:spcBef>
              <a:spcAft>
                <a:spcPts val="0"/>
              </a:spcAft>
            </a:pPr>
            <a:r>
              <a:rPr lang="pt-PT" b="1" dirty="0">
                <a:effectLst/>
                <a:ea typeface="Times New Roman" panose="02020603050405020304" pitchFamily="18" charset="0"/>
              </a:rPr>
              <a:t>ANEXO ÚNICO DA RESOLUÇÃO SES/MG Nº 9.183, DE 30 DE NOVEMBRO DE 2023.</a:t>
            </a:r>
            <a:r>
              <a:rPr lang="pt-PT" b="1" spc="-275" dirty="0">
                <a:effectLst/>
                <a:ea typeface="Times New Roman" panose="02020603050405020304" pitchFamily="18" charset="0"/>
              </a:rPr>
              <a:t> </a:t>
            </a:r>
            <a:r>
              <a:rPr lang="pt-PT" b="1" dirty="0">
                <a:effectLst/>
                <a:ea typeface="Times New Roman" panose="02020603050405020304" pitchFamily="18" charset="0"/>
              </a:rPr>
              <a:t>“ANEXO</a:t>
            </a:r>
            <a:r>
              <a:rPr lang="pt-PT" b="1" spc="-5" dirty="0">
                <a:effectLst/>
                <a:ea typeface="Times New Roman" panose="02020603050405020304" pitchFamily="18" charset="0"/>
              </a:rPr>
              <a:t> </a:t>
            </a:r>
            <a:r>
              <a:rPr lang="pt-PT" b="1" dirty="0">
                <a:effectLst/>
                <a:ea typeface="Times New Roman" panose="02020603050405020304" pitchFamily="18" charset="0"/>
              </a:rPr>
              <a:t>II</a:t>
            </a:r>
            <a:r>
              <a:rPr lang="pt-PT" b="1" spc="-5" dirty="0">
                <a:effectLst/>
                <a:ea typeface="Times New Roman" panose="02020603050405020304" pitchFamily="18" charset="0"/>
              </a:rPr>
              <a:t> </a:t>
            </a:r>
            <a:r>
              <a:rPr lang="pt-PT" b="1" dirty="0">
                <a:effectLst/>
                <a:ea typeface="Times New Roman" panose="02020603050405020304" pitchFamily="18" charset="0"/>
              </a:rPr>
              <a:t>DA</a:t>
            </a:r>
            <a:r>
              <a:rPr lang="pt-PT" b="1" spc="-10" dirty="0">
                <a:effectLst/>
                <a:ea typeface="Times New Roman" panose="02020603050405020304" pitchFamily="18" charset="0"/>
              </a:rPr>
              <a:t> </a:t>
            </a:r>
            <a:r>
              <a:rPr lang="pt-PT" b="1" dirty="0">
                <a:effectLst/>
                <a:ea typeface="Times New Roman" panose="02020603050405020304" pitchFamily="18" charset="0"/>
              </a:rPr>
              <a:t>RESOLUÇÃO SES/MG Nº</a:t>
            </a:r>
            <a:r>
              <a:rPr lang="pt-PT" b="1" spc="-5" dirty="0">
                <a:effectLst/>
                <a:ea typeface="Times New Roman" panose="02020603050405020304" pitchFamily="18" charset="0"/>
              </a:rPr>
              <a:t> </a:t>
            </a:r>
            <a:r>
              <a:rPr lang="pt-PT" b="1" dirty="0">
                <a:effectLst/>
                <a:ea typeface="Times New Roman" panose="02020603050405020304" pitchFamily="18" charset="0"/>
              </a:rPr>
              <a:t>9.069, DE</a:t>
            </a:r>
            <a:r>
              <a:rPr lang="pt-PT" b="1" spc="-5" dirty="0">
                <a:effectLst/>
                <a:ea typeface="Times New Roman" panose="02020603050405020304" pitchFamily="18" charset="0"/>
              </a:rPr>
              <a:t> </a:t>
            </a:r>
            <a:r>
              <a:rPr lang="pt-PT" b="1" dirty="0">
                <a:effectLst/>
                <a:ea typeface="Times New Roman" panose="02020603050405020304" pitchFamily="18" charset="0"/>
              </a:rPr>
              <a:t>18 DE OUTUBRO</a:t>
            </a:r>
            <a:r>
              <a:rPr lang="pt-PT" b="1" spc="-15" dirty="0">
                <a:effectLst/>
                <a:ea typeface="Times New Roman" panose="02020603050405020304" pitchFamily="18" charset="0"/>
              </a:rPr>
              <a:t> </a:t>
            </a:r>
            <a:r>
              <a:rPr lang="pt-PT" b="1" dirty="0">
                <a:effectLst/>
                <a:ea typeface="Times New Roman" panose="02020603050405020304" pitchFamily="18" charset="0"/>
              </a:rPr>
              <a:t>DE 2023”.</a:t>
            </a:r>
            <a:endParaRPr lang="pt-BR" dirty="0">
              <a:effectLst/>
              <a:ea typeface="Times New Roman" panose="02020603050405020304" pitchFamily="18" charset="0"/>
            </a:endParaRPr>
          </a:p>
          <a:p>
            <a:pPr marL="762000" marR="577215" indent="-182880">
              <a:spcBef>
                <a:spcPts val="455"/>
              </a:spcBef>
              <a:spcAft>
                <a:spcPts val="0"/>
              </a:spcAft>
            </a:pPr>
            <a:r>
              <a:rPr lang="pt-PT" b="1" dirty="0">
                <a:effectLst/>
                <a:ea typeface="Times New Roman" panose="02020603050405020304" pitchFamily="18" charset="0"/>
              </a:rPr>
              <a:t> </a:t>
            </a:r>
            <a:endParaRPr lang="pt-BR" dirty="0">
              <a:effectLst/>
              <a:ea typeface="Times New Roman" panose="02020603050405020304" pitchFamily="18" charset="0"/>
            </a:endParaRPr>
          </a:p>
          <a:p>
            <a:pPr marR="516255" algn="just">
              <a:spcBef>
                <a:spcPts val="30"/>
              </a:spcBef>
              <a:spcAft>
                <a:spcPts val="0"/>
              </a:spcAft>
            </a:pPr>
            <a:r>
              <a:rPr lang="pt-PT" b="1" dirty="0">
                <a:effectLst/>
                <a:ea typeface="Times New Roman" panose="02020603050405020304" pitchFamily="18" charset="0"/>
              </a:rPr>
              <a:t> Quadro</a:t>
            </a:r>
            <a:r>
              <a:rPr lang="pt-PT" b="1" spc="165" dirty="0">
                <a:effectLst/>
                <a:ea typeface="Times New Roman" panose="02020603050405020304" pitchFamily="18" charset="0"/>
              </a:rPr>
              <a:t> </a:t>
            </a:r>
            <a:r>
              <a:rPr lang="pt-PT" b="1" dirty="0">
                <a:effectLst/>
                <a:ea typeface="Times New Roman" panose="02020603050405020304" pitchFamily="18" charset="0"/>
              </a:rPr>
              <a:t>1</a:t>
            </a:r>
            <a:r>
              <a:rPr lang="pt-PT" b="1" spc="175" dirty="0">
                <a:effectLst/>
                <a:ea typeface="Times New Roman" panose="02020603050405020304" pitchFamily="18" charset="0"/>
              </a:rPr>
              <a:t> </a:t>
            </a:r>
            <a:r>
              <a:rPr lang="pt-PT" b="1" dirty="0">
                <a:effectLst/>
                <a:ea typeface="Times New Roman" panose="02020603050405020304" pitchFamily="18" charset="0"/>
              </a:rPr>
              <a:t>-</a:t>
            </a:r>
            <a:r>
              <a:rPr lang="pt-PT" b="1" spc="170" dirty="0">
                <a:effectLst/>
                <a:ea typeface="Times New Roman" panose="02020603050405020304" pitchFamily="18" charset="0"/>
              </a:rPr>
              <a:t> </a:t>
            </a:r>
            <a:r>
              <a:rPr lang="pt-PT" dirty="0">
                <a:effectLst/>
                <a:ea typeface="Times New Roman" panose="02020603050405020304" pitchFamily="18" charset="0"/>
              </a:rPr>
              <a:t>Relação</a:t>
            </a:r>
            <a:r>
              <a:rPr lang="pt-PT" spc="165" dirty="0">
                <a:effectLst/>
                <a:ea typeface="Times New Roman" panose="02020603050405020304" pitchFamily="18" charset="0"/>
              </a:rPr>
              <a:t> </a:t>
            </a:r>
            <a:r>
              <a:rPr lang="pt-PT" dirty="0">
                <a:effectLst/>
                <a:ea typeface="Times New Roman" panose="02020603050405020304" pitchFamily="18" charset="0"/>
              </a:rPr>
              <a:t>dos</a:t>
            </a:r>
            <a:r>
              <a:rPr lang="pt-PT" spc="155" dirty="0">
                <a:effectLst/>
                <a:ea typeface="Times New Roman" panose="02020603050405020304" pitchFamily="18" charset="0"/>
              </a:rPr>
              <a:t> </a:t>
            </a:r>
            <a:r>
              <a:rPr lang="pt-PT" dirty="0">
                <a:effectLst/>
                <a:ea typeface="Times New Roman" panose="02020603050405020304" pitchFamily="18" charset="0"/>
              </a:rPr>
              <a:t>beneficiários,</a:t>
            </a:r>
            <a:r>
              <a:rPr lang="pt-PT" spc="160" dirty="0">
                <a:effectLst/>
                <a:ea typeface="Times New Roman" panose="02020603050405020304" pitchFamily="18" charset="0"/>
              </a:rPr>
              <a:t> </a:t>
            </a:r>
            <a:r>
              <a:rPr lang="pt-PT" dirty="0">
                <a:effectLst/>
                <a:ea typeface="Times New Roman" panose="02020603050405020304" pitchFamily="18" charset="0"/>
              </a:rPr>
              <a:t>meta</a:t>
            </a:r>
            <a:r>
              <a:rPr lang="pt-PT" spc="170" dirty="0">
                <a:effectLst/>
                <a:ea typeface="Times New Roman" panose="02020603050405020304" pitchFamily="18" charset="0"/>
              </a:rPr>
              <a:t> </a:t>
            </a:r>
            <a:r>
              <a:rPr lang="pt-PT" dirty="0">
                <a:effectLst/>
                <a:ea typeface="Times New Roman" panose="02020603050405020304" pitchFamily="18" charset="0"/>
              </a:rPr>
              <a:t>física</a:t>
            </a:r>
            <a:r>
              <a:rPr lang="pt-PT" spc="175" dirty="0">
                <a:effectLst/>
                <a:ea typeface="Times New Roman" panose="02020603050405020304" pitchFamily="18" charset="0"/>
              </a:rPr>
              <a:t> </a:t>
            </a:r>
            <a:r>
              <a:rPr lang="pt-PT" dirty="0">
                <a:effectLst/>
                <a:ea typeface="Times New Roman" panose="02020603050405020304" pitchFamily="18" charset="0"/>
              </a:rPr>
              <a:t>e</a:t>
            </a:r>
            <a:r>
              <a:rPr lang="pt-PT" spc="175" dirty="0">
                <a:effectLst/>
                <a:ea typeface="Times New Roman" panose="02020603050405020304" pitchFamily="18" charset="0"/>
              </a:rPr>
              <a:t> </a:t>
            </a:r>
            <a:r>
              <a:rPr lang="pt-PT" dirty="0">
                <a:effectLst/>
                <a:ea typeface="Times New Roman" panose="02020603050405020304" pitchFamily="18" charset="0"/>
              </a:rPr>
              <a:t>financeira</a:t>
            </a:r>
            <a:r>
              <a:rPr lang="pt-PT" spc="170" dirty="0">
                <a:effectLst/>
                <a:ea typeface="Times New Roman" panose="02020603050405020304" pitchFamily="18" charset="0"/>
              </a:rPr>
              <a:t> </a:t>
            </a:r>
            <a:r>
              <a:rPr lang="pt-PT" dirty="0">
                <a:effectLst/>
                <a:ea typeface="Times New Roman" panose="02020603050405020304" pitchFamily="18" charset="0"/>
              </a:rPr>
              <a:t>para</a:t>
            </a:r>
            <a:r>
              <a:rPr lang="pt-PT" spc="160" dirty="0">
                <a:effectLst/>
                <a:ea typeface="Times New Roman" panose="02020603050405020304" pitchFamily="18" charset="0"/>
              </a:rPr>
              <a:t> </a:t>
            </a:r>
            <a:r>
              <a:rPr lang="pt-PT" dirty="0">
                <a:effectLst/>
                <a:ea typeface="Times New Roman" panose="02020603050405020304" pitchFamily="18" charset="0"/>
              </a:rPr>
              <a:t>consulta</a:t>
            </a:r>
            <a:r>
              <a:rPr lang="pt-PT" spc="160" dirty="0">
                <a:effectLst/>
                <a:ea typeface="Times New Roman" panose="02020603050405020304" pitchFamily="18" charset="0"/>
              </a:rPr>
              <a:t> </a:t>
            </a:r>
            <a:r>
              <a:rPr lang="pt-PT" dirty="0">
                <a:effectLst/>
                <a:ea typeface="Times New Roman" panose="02020603050405020304" pitchFamily="18" charset="0"/>
              </a:rPr>
              <a:t>e</a:t>
            </a:r>
            <a:r>
              <a:rPr lang="pt-PT" spc="175" dirty="0">
                <a:effectLst/>
                <a:ea typeface="Times New Roman" panose="02020603050405020304" pitchFamily="18" charset="0"/>
              </a:rPr>
              <a:t> </a:t>
            </a:r>
            <a:r>
              <a:rPr lang="pt-PT" dirty="0">
                <a:effectLst/>
                <a:ea typeface="Times New Roman" panose="02020603050405020304" pitchFamily="18" charset="0"/>
              </a:rPr>
              <a:t>óculos</a:t>
            </a:r>
            <a:r>
              <a:rPr lang="pt-PT" spc="160" dirty="0">
                <a:effectLst/>
                <a:ea typeface="Times New Roman" panose="02020603050405020304" pitchFamily="18" charset="0"/>
              </a:rPr>
              <a:t> </a:t>
            </a:r>
            <a:r>
              <a:rPr lang="pt-PT" dirty="0">
                <a:effectLst/>
                <a:ea typeface="Times New Roman" panose="02020603050405020304" pitchFamily="18" charset="0"/>
              </a:rPr>
              <a:t>e</a:t>
            </a:r>
            <a:r>
              <a:rPr lang="pt-PT" spc="175" dirty="0">
                <a:effectLst/>
                <a:ea typeface="Times New Roman" panose="02020603050405020304" pitchFamily="18" charset="0"/>
              </a:rPr>
              <a:t> </a:t>
            </a:r>
            <a:r>
              <a:rPr lang="pt-PT" dirty="0">
                <a:effectLst/>
                <a:ea typeface="Times New Roman" panose="02020603050405020304" pitchFamily="18" charset="0"/>
              </a:rPr>
              <a:t>valor</a:t>
            </a:r>
            <a:r>
              <a:rPr lang="pt-PT" spc="-275" dirty="0">
                <a:effectLst/>
                <a:ea typeface="Times New Roman" panose="02020603050405020304" pitchFamily="18" charset="0"/>
              </a:rPr>
              <a:t> </a:t>
            </a:r>
            <a:r>
              <a:rPr lang="pt-PT" dirty="0">
                <a:effectLst/>
                <a:ea typeface="Times New Roman" panose="02020603050405020304" pitchFamily="18" charset="0"/>
              </a:rPr>
              <a:t>anual e correspondente ao 1º repasse, segundo os municípios de atendimentos pactuados nos</a:t>
            </a:r>
            <a:r>
              <a:rPr lang="pt-PT" spc="5" dirty="0">
                <a:effectLst/>
                <a:ea typeface="Times New Roman" panose="02020603050405020304" pitchFamily="18" charset="0"/>
              </a:rPr>
              <a:t> </a:t>
            </a:r>
            <a:r>
              <a:rPr lang="pt-PT" dirty="0">
                <a:effectLst/>
                <a:ea typeface="Times New Roman" panose="02020603050405020304" pitchFamily="18" charset="0"/>
              </a:rPr>
              <a:t>territórios.</a:t>
            </a:r>
          </a:p>
          <a:p>
            <a:pPr marR="516255" algn="just">
              <a:spcBef>
                <a:spcPts val="30"/>
              </a:spcBef>
              <a:spcAft>
                <a:spcPts val="0"/>
              </a:spcAft>
            </a:pPr>
            <a:endParaRPr lang="pt-PT" dirty="0">
              <a:ea typeface="Times New Roman" panose="02020603050405020304" pitchFamily="18" charset="0"/>
            </a:endParaRPr>
          </a:p>
          <a:p>
            <a:pPr marR="516255" algn="just">
              <a:spcBef>
                <a:spcPts val="30"/>
              </a:spcBef>
              <a:spcAft>
                <a:spcPts val="0"/>
              </a:spcAft>
            </a:pPr>
            <a:endParaRPr lang="pt-PT" sz="11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16255" algn="just">
              <a:spcBef>
                <a:spcPts val="30"/>
              </a:spcBef>
              <a:spcAft>
                <a:spcPts val="0"/>
              </a:spcAft>
            </a:pPr>
            <a:endParaRPr lang="pt-PT" sz="11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16255" algn="just">
              <a:spcBef>
                <a:spcPts val="30"/>
              </a:spcBef>
              <a:spcAft>
                <a:spcPts val="0"/>
              </a:spcAft>
            </a:pPr>
            <a:endParaRPr lang="pt-PT" sz="11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16255" algn="just">
              <a:spcBef>
                <a:spcPts val="30"/>
              </a:spcBef>
              <a:spcAft>
                <a:spcPts val="0"/>
              </a:spcAft>
            </a:pPr>
            <a:endParaRPr lang="pt-BR" sz="11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67A06F1-0C81-4579-B579-34E1B8380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059968"/>
              </p:ext>
            </p:extLst>
          </p:nvPr>
        </p:nvGraphicFramePr>
        <p:xfrm>
          <a:off x="1818828" y="4176882"/>
          <a:ext cx="8554340" cy="14936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19382">
                  <a:extLst>
                    <a:ext uri="{9D8B030D-6E8A-4147-A177-3AD203B41FA5}">
                      <a16:colId xmlns:a16="http://schemas.microsoft.com/office/drawing/2014/main" val="2661746290"/>
                    </a:ext>
                  </a:extLst>
                </a:gridCol>
                <a:gridCol w="1275079">
                  <a:extLst>
                    <a:ext uri="{9D8B030D-6E8A-4147-A177-3AD203B41FA5}">
                      <a16:colId xmlns:a16="http://schemas.microsoft.com/office/drawing/2014/main" val="1013067703"/>
                    </a:ext>
                  </a:extLst>
                </a:gridCol>
                <a:gridCol w="1278357">
                  <a:extLst>
                    <a:ext uri="{9D8B030D-6E8A-4147-A177-3AD203B41FA5}">
                      <a16:colId xmlns:a16="http://schemas.microsoft.com/office/drawing/2014/main" val="3435650126"/>
                    </a:ext>
                  </a:extLst>
                </a:gridCol>
                <a:gridCol w="1203787">
                  <a:extLst>
                    <a:ext uri="{9D8B030D-6E8A-4147-A177-3AD203B41FA5}">
                      <a16:colId xmlns:a16="http://schemas.microsoft.com/office/drawing/2014/main" val="323951793"/>
                    </a:ext>
                  </a:extLst>
                </a:gridCol>
                <a:gridCol w="1373415">
                  <a:extLst>
                    <a:ext uri="{9D8B030D-6E8A-4147-A177-3AD203B41FA5}">
                      <a16:colId xmlns:a16="http://schemas.microsoft.com/office/drawing/2014/main" val="1166684483"/>
                    </a:ext>
                  </a:extLst>
                </a:gridCol>
                <a:gridCol w="1044811">
                  <a:extLst>
                    <a:ext uri="{9D8B030D-6E8A-4147-A177-3AD203B41FA5}">
                      <a16:colId xmlns:a16="http://schemas.microsoft.com/office/drawing/2014/main" val="318367410"/>
                    </a:ext>
                  </a:extLst>
                </a:gridCol>
                <a:gridCol w="1259509">
                  <a:extLst>
                    <a:ext uri="{9D8B030D-6E8A-4147-A177-3AD203B41FA5}">
                      <a16:colId xmlns:a16="http://schemas.microsoft.com/office/drawing/2014/main" val="3368025417"/>
                    </a:ext>
                  </a:extLst>
                </a:gridCol>
              </a:tblGrid>
              <a:tr h="1025496">
                <a:tc>
                  <a:txBody>
                    <a:bodyPr/>
                    <a:lstStyle/>
                    <a:p>
                      <a:pPr marL="43815" algn="ctr">
                        <a:spcBef>
                          <a:spcPts val="75"/>
                        </a:spcBef>
                      </a:pPr>
                      <a:r>
                        <a:rPr lang="pt-PT" sz="115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Município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815" marR="32385" algn="ctr">
                        <a:lnSpc>
                          <a:spcPts val="19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pt-PT" sz="115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150" b="1" spc="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50" b="1" spc="-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atendimento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43815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pt-PT" sz="17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815" algn="ctr">
                        <a:spcBef>
                          <a:spcPts val="40"/>
                        </a:spcBef>
                      </a:pPr>
                      <a:r>
                        <a:rPr lang="pt-PT" sz="115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Recurso</a:t>
                      </a:r>
                      <a:r>
                        <a:rPr lang="pt-PT" sz="1150" b="1" spc="-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5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43815" algn="ctr">
                        <a:spcBef>
                          <a:spcPts val="1065"/>
                        </a:spcBef>
                      </a:pPr>
                      <a:r>
                        <a:rPr lang="pt-PT" sz="115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Recurso</a:t>
                      </a:r>
                      <a:r>
                        <a:rPr lang="pt-PT" sz="1150" b="1" spc="25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5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815" algn="ctr">
                        <a:spcBef>
                          <a:spcPts val="665"/>
                        </a:spcBef>
                      </a:pPr>
                      <a:r>
                        <a:rPr lang="pt-PT" sz="115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pt-PT" sz="1150" b="1" spc="-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5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pt-PT" sz="1150" b="1" spc="-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5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meses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pt-PT" sz="115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r>
                        <a:rPr lang="pt-PT" sz="1150" b="1" spc="27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5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física</a:t>
                      </a:r>
                      <a:r>
                        <a:rPr lang="pt-PT" sz="1150" b="1" spc="3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5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1910" marR="27940" algn="ctr">
                        <a:lnSpc>
                          <a:spcPts val="19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pt-PT" sz="115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consulta</a:t>
                      </a:r>
                      <a:r>
                        <a:rPr lang="pt-PT" sz="1150" b="1" spc="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5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oftalmológica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43815" algn="ctr">
                        <a:spcBef>
                          <a:spcPts val="75"/>
                        </a:spcBef>
                      </a:pPr>
                      <a:r>
                        <a:rPr lang="pt-PT" sz="115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Recurso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815" marR="36830" algn="ctr">
                        <a:lnSpc>
                          <a:spcPts val="19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tabLst>
                          <a:tab pos="970915" algn="l"/>
                        </a:tabLst>
                      </a:pPr>
                      <a:r>
                        <a:rPr lang="pt-PT" sz="115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financeiro	</a:t>
                      </a:r>
                      <a:r>
                        <a:rPr lang="pt-PT" sz="1150" b="1" spc="-2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pt-PT" sz="1150" b="1" spc="-27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5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Consulta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ctr">
                        <a:spcBef>
                          <a:spcPts val="1065"/>
                        </a:spcBef>
                        <a:spcAft>
                          <a:spcPts val="0"/>
                        </a:spcAft>
                      </a:pPr>
                      <a:r>
                        <a:rPr lang="pt-PT" sz="115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r>
                        <a:rPr lang="pt-PT" sz="1150" b="1" spc="26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5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física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1910" algn="ctr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pt-PT" sz="115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óculos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43180" marR="280670" algn="ctr">
                        <a:lnSpc>
                          <a:spcPct val="15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pt-PT" sz="115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Recurso</a:t>
                      </a:r>
                      <a:r>
                        <a:rPr lang="pt-PT" sz="1150" b="1" spc="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5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financeiro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180" algn="ctr">
                        <a:lnSpc>
                          <a:spcPts val="132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pt-PT" sz="115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Óculos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836315"/>
                  </a:ext>
                </a:extLst>
              </a:tr>
              <a:tr h="468174">
                <a:tc>
                  <a:txBody>
                    <a:bodyPr/>
                    <a:lstStyle/>
                    <a:p>
                      <a:pPr marL="43815" algn="ctr">
                        <a:spcBef>
                          <a:spcPts val="50"/>
                        </a:spcBef>
                      </a:pPr>
                      <a:r>
                        <a:rPr lang="pt-PT" sz="1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Ponte</a:t>
                      </a:r>
                      <a:r>
                        <a:rPr lang="pt-PT" sz="115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Nova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815" algn="ctr">
                        <a:spcBef>
                          <a:spcPts val="50"/>
                        </a:spcBef>
                      </a:pPr>
                      <a:r>
                        <a:rPr lang="pt-PT" sz="1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</a:t>
                      </a:r>
                      <a:r>
                        <a:rPr lang="pt-PT" sz="115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188.418,18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pt-PT" sz="115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</a:t>
                      </a:r>
                      <a:r>
                        <a:rPr lang="pt-PT" sz="1150" b="1" spc="-25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5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204.119,69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910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pt-PT" sz="1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1021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815" algn="ctr">
                        <a:spcBef>
                          <a:spcPts val="50"/>
                        </a:spcBef>
                      </a:pPr>
                      <a:r>
                        <a:rPr lang="pt-PT" sz="1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</a:t>
                      </a:r>
                      <a:r>
                        <a:rPr lang="pt-PT" sz="115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82.884,78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910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pt-PT" sz="11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180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pt-PT" sz="115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</a:t>
                      </a:r>
                      <a:r>
                        <a:rPr lang="pt-PT" sz="1150" b="1" spc="-25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5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105.533,40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46557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E067163-E8C2-EE69-5688-6E957B71D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46951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920" y="0"/>
            <a:ext cx="569415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28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70A1491-A119-A6E0-7385-93EFF70DE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312321"/>
              </p:ext>
            </p:extLst>
          </p:nvPr>
        </p:nvGraphicFramePr>
        <p:xfrm>
          <a:off x="2751746" y="974220"/>
          <a:ext cx="6742631" cy="52231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85097">
                  <a:extLst>
                    <a:ext uri="{9D8B030D-6E8A-4147-A177-3AD203B41FA5}">
                      <a16:colId xmlns:a16="http://schemas.microsoft.com/office/drawing/2014/main" val="3171976371"/>
                    </a:ext>
                  </a:extLst>
                </a:gridCol>
                <a:gridCol w="1436442">
                  <a:extLst>
                    <a:ext uri="{9D8B030D-6E8A-4147-A177-3AD203B41FA5}">
                      <a16:colId xmlns:a16="http://schemas.microsoft.com/office/drawing/2014/main" val="1456349370"/>
                    </a:ext>
                  </a:extLst>
                </a:gridCol>
                <a:gridCol w="1321092">
                  <a:extLst>
                    <a:ext uri="{9D8B030D-6E8A-4147-A177-3AD203B41FA5}">
                      <a16:colId xmlns:a16="http://schemas.microsoft.com/office/drawing/2014/main" val="2764073972"/>
                    </a:ext>
                  </a:extLst>
                </a:gridCol>
              </a:tblGrid>
              <a:tr h="316507">
                <a:tc>
                  <a:txBody>
                    <a:bodyPr/>
                    <a:lstStyle/>
                    <a:p>
                      <a:pPr marL="43815">
                        <a:spcBef>
                          <a:spcPts val="65"/>
                        </a:spcBef>
                      </a:pPr>
                      <a:r>
                        <a:rPr lang="pt-PT" sz="11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Município</a:t>
                      </a:r>
                      <a:r>
                        <a:rPr lang="pt-PT" sz="1100" b="1" spc="-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100" b="1" spc="-1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origem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36195">
                        <a:spcBef>
                          <a:spcPts val="65"/>
                        </a:spcBef>
                        <a:spcAft>
                          <a:spcPts val="0"/>
                        </a:spcAft>
                        <a:tabLst>
                          <a:tab pos="631825" algn="l"/>
                        </a:tabLst>
                      </a:pPr>
                      <a:r>
                        <a:rPr lang="pt-PT" sz="11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r>
                        <a:rPr lang="pt-PT" sz="1100" b="1" spc="5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física</a:t>
                      </a:r>
                      <a:r>
                        <a:rPr lang="pt-PT" sz="1100" b="1" spc="-2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pt-PT" sz="11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consulta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43815" marR="34290">
                        <a:spcBef>
                          <a:spcPts val="65"/>
                        </a:spcBef>
                        <a:spcAft>
                          <a:spcPts val="0"/>
                        </a:spcAft>
                        <a:tabLst>
                          <a:tab pos="575945" algn="l"/>
                        </a:tabLst>
                      </a:pPr>
                      <a:r>
                        <a:rPr lang="pt-PT" sz="11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r>
                        <a:rPr lang="pt-PT" sz="1100" b="1" spc="5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física	</a:t>
                      </a:r>
                      <a:r>
                        <a:rPr lang="pt-PT" sz="1100" b="1" spc="-2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815">
                        <a:spcBef>
                          <a:spcPts val="5"/>
                        </a:spcBef>
                      </a:pPr>
                      <a:r>
                        <a:rPr lang="pt-PT" sz="11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óculos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17853"/>
                  </a:ext>
                </a:extLst>
              </a:tr>
              <a:tr h="222129">
                <a:tc>
                  <a:txBody>
                    <a:bodyPr/>
                    <a:lstStyle/>
                    <a:p>
                      <a:pPr marL="4381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91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pt-PT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1021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815">
                        <a:spcBef>
                          <a:spcPts val="65"/>
                        </a:spcBef>
                      </a:pPr>
                      <a:r>
                        <a:rPr lang="pt-PT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4899"/>
                  </a:ext>
                </a:extLst>
              </a:tr>
              <a:tr h="221085">
                <a:tc>
                  <a:txBody>
                    <a:bodyPr/>
                    <a:lstStyle/>
                    <a:p>
                      <a:pPr marL="43815">
                        <a:spcBef>
                          <a:spcPts val="40"/>
                        </a:spcBef>
                      </a:pP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310040</a:t>
                      </a:r>
                      <a:r>
                        <a:rPr lang="pt-PT" sz="11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ACAIACA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910">
                        <a:spcBef>
                          <a:spcPts val="40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815">
                        <a:spcBef>
                          <a:spcPts val="40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354080"/>
                  </a:ext>
                </a:extLst>
              </a:tr>
              <a:tr h="222129">
                <a:tc>
                  <a:txBody>
                    <a:bodyPr/>
                    <a:lstStyle/>
                    <a:p>
                      <a:pPr marL="43815">
                        <a:spcBef>
                          <a:spcPts val="50"/>
                        </a:spcBef>
                      </a:pP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310230</a:t>
                      </a:r>
                      <a:r>
                        <a:rPr lang="pt-PT" sz="11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ALVINOPOLIS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91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815">
                        <a:spcBef>
                          <a:spcPts val="50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514804"/>
                  </a:ext>
                </a:extLst>
              </a:tr>
              <a:tr h="222129">
                <a:tc>
                  <a:txBody>
                    <a:bodyPr/>
                    <a:lstStyle/>
                    <a:p>
                      <a:pPr marL="43815">
                        <a:spcBef>
                          <a:spcPts val="50"/>
                        </a:spcBef>
                      </a:pP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310250 AMPARO</a:t>
                      </a:r>
                      <a:r>
                        <a:rPr lang="pt-PT" sz="11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SERRA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91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815">
                        <a:spcBef>
                          <a:spcPts val="50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452276"/>
                  </a:ext>
                </a:extLst>
              </a:tr>
              <a:tr h="222129">
                <a:tc>
                  <a:txBody>
                    <a:bodyPr/>
                    <a:lstStyle/>
                    <a:p>
                      <a:pPr marL="43815">
                        <a:spcBef>
                          <a:spcPts val="50"/>
                        </a:spcBef>
                      </a:pP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310570</a:t>
                      </a:r>
                      <a:r>
                        <a:rPr lang="pt-PT" sz="11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BARRA</a:t>
                      </a:r>
                      <a:r>
                        <a:rPr lang="pt-PT" sz="11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LONGA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91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815">
                        <a:spcBef>
                          <a:spcPts val="50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912888"/>
                  </a:ext>
                </a:extLst>
              </a:tr>
              <a:tr h="222651">
                <a:tc>
                  <a:txBody>
                    <a:bodyPr/>
                    <a:lstStyle/>
                    <a:p>
                      <a:pPr marL="43815">
                        <a:spcBef>
                          <a:spcPts val="55"/>
                        </a:spcBef>
                      </a:pP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312170</a:t>
                      </a:r>
                      <a:r>
                        <a:rPr lang="pt-PT" sz="11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DIOGO</a:t>
                      </a:r>
                      <a:r>
                        <a:rPr lang="pt-PT" sz="11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1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VASCONCELOS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910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815">
                        <a:spcBef>
                          <a:spcPts val="55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405755"/>
                  </a:ext>
                </a:extLst>
              </a:tr>
              <a:tr h="222129">
                <a:tc>
                  <a:txBody>
                    <a:bodyPr/>
                    <a:lstStyle/>
                    <a:p>
                      <a:pPr marL="43815">
                        <a:spcBef>
                          <a:spcPts val="50"/>
                        </a:spcBef>
                      </a:pP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312270</a:t>
                      </a:r>
                      <a:r>
                        <a:rPr lang="pt-PT" sz="11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</a:t>
                      </a:r>
                      <a:r>
                        <a:rPr lang="pt-PT" sz="11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SILVERIO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91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815">
                        <a:spcBef>
                          <a:spcPts val="50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358620"/>
                  </a:ext>
                </a:extLst>
              </a:tr>
              <a:tr h="222129">
                <a:tc>
                  <a:txBody>
                    <a:bodyPr/>
                    <a:lstStyle/>
                    <a:p>
                      <a:pPr marL="43815">
                        <a:spcBef>
                          <a:spcPts val="50"/>
                        </a:spcBef>
                      </a:pP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312820</a:t>
                      </a:r>
                      <a:r>
                        <a:rPr lang="pt-PT" sz="11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GUARACIABA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91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815">
                        <a:spcBef>
                          <a:spcPts val="50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546060"/>
                  </a:ext>
                </a:extLst>
              </a:tr>
              <a:tr h="222129">
                <a:tc>
                  <a:txBody>
                    <a:bodyPr/>
                    <a:lstStyle/>
                    <a:p>
                      <a:pPr marL="43815">
                        <a:spcBef>
                          <a:spcPts val="50"/>
                        </a:spcBef>
                      </a:pP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313550</a:t>
                      </a:r>
                      <a:r>
                        <a:rPr lang="pt-PT" sz="11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JEQUERI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91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815">
                        <a:spcBef>
                          <a:spcPts val="50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591006"/>
                  </a:ext>
                </a:extLst>
              </a:tr>
              <a:tr h="222129">
                <a:tc>
                  <a:txBody>
                    <a:bodyPr/>
                    <a:lstStyle/>
                    <a:p>
                      <a:pPr marL="43815">
                        <a:spcBef>
                          <a:spcPts val="50"/>
                        </a:spcBef>
                      </a:pP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314585</a:t>
                      </a:r>
                      <a:r>
                        <a:rPr lang="pt-PT" sz="11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ORATORIOS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91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815">
                        <a:spcBef>
                          <a:spcPts val="50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297990"/>
                  </a:ext>
                </a:extLst>
              </a:tr>
              <a:tr h="222129">
                <a:tc>
                  <a:txBody>
                    <a:bodyPr/>
                    <a:lstStyle/>
                    <a:p>
                      <a:pPr marL="43815">
                        <a:spcBef>
                          <a:spcPts val="50"/>
                        </a:spcBef>
                      </a:pP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315020</a:t>
                      </a:r>
                      <a:r>
                        <a:rPr lang="pt-PT" sz="11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PIEDADE</a:t>
                      </a:r>
                      <a:r>
                        <a:rPr lang="pt-PT" sz="11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1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PONTE</a:t>
                      </a:r>
                      <a:r>
                        <a:rPr lang="pt-PT" sz="11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NOVA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91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815">
                        <a:spcBef>
                          <a:spcPts val="50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178454"/>
                  </a:ext>
                </a:extLst>
              </a:tr>
              <a:tr h="222129">
                <a:tc>
                  <a:txBody>
                    <a:bodyPr/>
                    <a:lstStyle/>
                    <a:p>
                      <a:pPr marL="43815">
                        <a:spcBef>
                          <a:spcPts val="50"/>
                        </a:spcBef>
                      </a:pP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315210</a:t>
                      </a:r>
                      <a:r>
                        <a:rPr lang="pt-PT" sz="11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PONTE</a:t>
                      </a:r>
                      <a:r>
                        <a:rPr lang="pt-PT" sz="11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NOVA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91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296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815">
                        <a:spcBef>
                          <a:spcPts val="50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84055"/>
                  </a:ext>
                </a:extLst>
              </a:tr>
              <a:tr h="222651">
                <a:tc>
                  <a:txBody>
                    <a:bodyPr/>
                    <a:lstStyle/>
                    <a:p>
                      <a:pPr marL="43815">
                        <a:spcBef>
                          <a:spcPts val="50"/>
                        </a:spcBef>
                      </a:pP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315400</a:t>
                      </a:r>
                      <a:r>
                        <a:rPr lang="pt-PT" sz="11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RAUL</a:t>
                      </a:r>
                      <a:r>
                        <a:rPr lang="pt-PT" sz="11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SOARES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91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815">
                        <a:spcBef>
                          <a:spcPts val="50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078252"/>
                  </a:ext>
                </a:extLst>
              </a:tr>
              <a:tr h="222129">
                <a:tc>
                  <a:txBody>
                    <a:bodyPr/>
                    <a:lstStyle/>
                    <a:p>
                      <a:pPr marL="43815">
                        <a:spcBef>
                          <a:spcPts val="50"/>
                        </a:spcBef>
                      </a:pP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315490</a:t>
                      </a:r>
                      <a:r>
                        <a:rPr lang="pt-PT" sz="11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RIO</a:t>
                      </a:r>
                      <a:r>
                        <a:rPr lang="pt-PT" sz="11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CASCA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91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815">
                        <a:spcBef>
                          <a:spcPts val="50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760151"/>
                  </a:ext>
                </a:extLst>
              </a:tr>
              <a:tr h="222129">
                <a:tc>
                  <a:txBody>
                    <a:bodyPr/>
                    <a:lstStyle/>
                    <a:p>
                      <a:pPr marL="43815">
                        <a:spcBef>
                          <a:spcPts val="40"/>
                        </a:spcBef>
                      </a:pP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315500</a:t>
                      </a:r>
                      <a:r>
                        <a:rPr lang="pt-PT" sz="11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RIO</a:t>
                      </a:r>
                      <a:r>
                        <a:rPr lang="pt-PT" sz="11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DOCE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910">
                        <a:spcBef>
                          <a:spcPts val="40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815">
                        <a:spcBef>
                          <a:spcPts val="40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496562"/>
                  </a:ext>
                </a:extLst>
              </a:tr>
              <a:tr h="222129">
                <a:tc>
                  <a:txBody>
                    <a:bodyPr/>
                    <a:lstStyle/>
                    <a:p>
                      <a:pPr marL="43815">
                        <a:spcBef>
                          <a:spcPts val="40"/>
                        </a:spcBef>
                      </a:pP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315740 SANTA</a:t>
                      </a:r>
                      <a:r>
                        <a:rPr lang="pt-PT" sz="11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CRUZ</a:t>
                      </a:r>
                      <a:r>
                        <a:rPr lang="pt-PT" sz="11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PT" sz="11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ESCALVADO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910">
                        <a:spcBef>
                          <a:spcPts val="40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815">
                        <a:spcBef>
                          <a:spcPts val="40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675801"/>
                  </a:ext>
                </a:extLst>
              </a:tr>
              <a:tr h="222129">
                <a:tc>
                  <a:txBody>
                    <a:bodyPr/>
                    <a:lstStyle/>
                    <a:p>
                      <a:pPr marL="43815">
                        <a:spcBef>
                          <a:spcPts val="40"/>
                        </a:spcBef>
                      </a:pP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316010</a:t>
                      </a:r>
                      <a:r>
                        <a:rPr lang="pt-PT" sz="11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SANTO</a:t>
                      </a:r>
                      <a:r>
                        <a:rPr lang="pt-PT" sz="11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ANTONIO</a:t>
                      </a:r>
                      <a:r>
                        <a:rPr lang="pt-PT" sz="11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PT" sz="11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GRAMA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910">
                        <a:spcBef>
                          <a:spcPts val="40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815">
                        <a:spcBef>
                          <a:spcPts val="40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638944"/>
                  </a:ext>
                </a:extLst>
              </a:tr>
              <a:tr h="222129">
                <a:tc>
                  <a:txBody>
                    <a:bodyPr/>
                    <a:lstStyle/>
                    <a:p>
                      <a:pPr marL="43815">
                        <a:spcBef>
                          <a:spcPts val="40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316340</a:t>
                      </a:r>
                      <a:r>
                        <a:rPr lang="pt-PT" sz="11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pt-PT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JOSE</a:t>
                      </a:r>
                      <a:r>
                        <a:rPr lang="pt-PT" sz="11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PT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GOIABAL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910">
                        <a:spcBef>
                          <a:spcPts val="40"/>
                        </a:spcBef>
                      </a:pP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815">
                        <a:spcBef>
                          <a:spcPts val="40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040485"/>
                  </a:ext>
                </a:extLst>
              </a:tr>
              <a:tr h="222129">
                <a:tc>
                  <a:txBody>
                    <a:bodyPr/>
                    <a:lstStyle/>
                    <a:p>
                      <a:pPr marL="43815">
                        <a:spcBef>
                          <a:spcPts val="40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316400</a:t>
                      </a:r>
                      <a:r>
                        <a:rPr lang="pt-PT" sz="11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pt-PT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PEDRO</a:t>
                      </a:r>
                      <a:r>
                        <a:rPr lang="pt-PT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</a:t>
                      </a:r>
                      <a:r>
                        <a:rPr lang="pt-PT" sz="11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FERROS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910">
                        <a:spcBef>
                          <a:spcPts val="40"/>
                        </a:spcBef>
                      </a:pP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815">
                        <a:spcBef>
                          <a:spcPts val="40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689594"/>
                  </a:ext>
                </a:extLst>
              </a:tr>
              <a:tr h="222129">
                <a:tc>
                  <a:txBody>
                    <a:bodyPr/>
                    <a:lstStyle/>
                    <a:p>
                      <a:pPr marL="43815">
                        <a:spcBef>
                          <a:spcPts val="40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316556</a:t>
                      </a:r>
                      <a:r>
                        <a:rPr lang="pt-PT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SEM-PEIXE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910">
                        <a:spcBef>
                          <a:spcPts val="40"/>
                        </a:spcBef>
                      </a:pP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815">
                        <a:spcBef>
                          <a:spcPts val="40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610167"/>
                  </a:ext>
                </a:extLst>
              </a:tr>
              <a:tr h="222651">
                <a:tc>
                  <a:txBody>
                    <a:bodyPr/>
                    <a:lstStyle/>
                    <a:p>
                      <a:pPr marL="43815">
                        <a:spcBef>
                          <a:spcPts val="40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316630</a:t>
                      </a:r>
                      <a:r>
                        <a:rPr lang="pt-PT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SERICITA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910">
                        <a:spcBef>
                          <a:spcPts val="40"/>
                        </a:spcBef>
                      </a:pP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815">
                        <a:spcBef>
                          <a:spcPts val="40"/>
                        </a:spcBef>
                      </a:pP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202158"/>
                  </a:ext>
                </a:extLst>
              </a:tr>
              <a:tr h="222651">
                <a:tc>
                  <a:txBody>
                    <a:bodyPr/>
                    <a:lstStyle/>
                    <a:p>
                      <a:pPr marL="43815">
                        <a:spcBef>
                          <a:spcPts val="40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317050</a:t>
                      </a:r>
                      <a:r>
                        <a:rPr lang="pt-PT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URUCANIA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910">
                        <a:spcBef>
                          <a:spcPts val="40"/>
                        </a:spcBef>
                      </a:pPr>
                      <a:r>
                        <a:rPr lang="pt-PT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815">
                        <a:spcBef>
                          <a:spcPts val="40"/>
                        </a:spcBef>
                      </a:pPr>
                      <a:r>
                        <a:rPr lang="pt-P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92186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18C221A1-DAE0-D068-CD57-A467D360B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921" y="0"/>
            <a:ext cx="569415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16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26C576D-41CD-8EE7-83E7-035906504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951145"/>
              </p:ext>
            </p:extLst>
          </p:nvPr>
        </p:nvGraphicFramePr>
        <p:xfrm>
          <a:off x="3162650" y="1057017"/>
          <a:ext cx="5586084" cy="5511066"/>
        </p:xfrm>
        <a:graphic>
          <a:graphicData uri="http://schemas.openxmlformats.org/drawingml/2006/table">
            <a:tbl>
              <a:tblPr/>
              <a:tblGrid>
                <a:gridCol w="3314383">
                  <a:extLst>
                    <a:ext uri="{9D8B030D-6E8A-4147-A177-3AD203B41FA5}">
                      <a16:colId xmlns:a16="http://schemas.microsoft.com/office/drawing/2014/main" val="1540534896"/>
                    </a:ext>
                  </a:extLst>
                </a:gridCol>
                <a:gridCol w="1082330">
                  <a:extLst>
                    <a:ext uri="{9D8B030D-6E8A-4147-A177-3AD203B41FA5}">
                      <a16:colId xmlns:a16="http://schemas.microsoft.com/office/drawing/2014/main" val="3346321770"/>
                    </a:ext>
                  </a:extLst>
                </a:gridCol>
                <a:gridCol w="1189371">
                  <a:extLst>
                    <a:ext uri="{9D8B030D-6E8A-4147-A177-3AD203B41FA5}">
                      <a16:colId xmlns:a16="http://schemas.microsoft.com/office/drawing/2014/main" val="4264780333"/>
                    </a:ext>
                  </a:extLst>
                </a:gridCol>
              </a:tblGrid>
              <a:tr h="3723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PROJETO MIGUILIM</a:t>
                      </a:r>
                    </a:p>
                  </a:txBody>
                  <a:tcPr marL="5943" marR="5943" marT="59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013346"/>
                  </a:ext>
                </a:extLst>
              </a:tr>
              <a:tr h="201057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3" marR="5943" marT="59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meses 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428370"/>
                  </a:ext>
                </a:extLst>
              </a:tr>
              <a:tr h="163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Município de origem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Meta física-consulta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Meta física -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052169"/>
                  </a:ext>
                </a:extLst>
              </a:tr>
              <a:tr h="1861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óculos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596398"/>
                  </a:ext>
                </a:extLst>
              </a:tr>
              <a:tr h="163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1109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332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242219"/>
                  </a:ext>
                </a:extLst>
              </a:tr>
              <a:tr h="163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310040 ACAIACA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065829"/>
                  </a:ext>
                </a:extLst>
              </a:tr>
              <a:tr h="163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310230 ALVINOPOLIS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24,000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86883"/>
                  </a:ext>
                </a:extLst>
              </a:tr>
              <a:tr h="163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310250 AMPARO DO SERRA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39860"/>
                  </a:ext>
                </a:extLst>
              </a:tr>
              <a:tr h="163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310570 BARRA LONGA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392345"/>
                  </a:ext>
                </a:extLst>
              </a:tr>
              <a:tr h="163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312170 DIOGO DE VASCONCELOS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222312"/>
                  </a:ext>
                </a:extLst>
              </a:tr>
              <a:tr h="163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312270 DOM SILVERIO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71382"/>
                  </a:ext>
                </a:extLst>
              </a:tr>
              <a:tr h="163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312820 GUARACIABA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790171"/>
                  </a:ext>
                </a:extLst>
              </a:tr>
              <a:tr h="163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313550 JEQUERI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18,000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42300"/>
                  </a:ext>
                </a:extLst>
              </a:tr>
              <a:tr h="163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314585 ORATORIOS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8,000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79116"/>
                  </a:ext>
                </a:extLst>
              </a:tr>
              <a:tr h="163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315020 PIEDADE DE PONTE NOVA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8,000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868945"/>
                  </a:ext>
                </a:extLst>
              </a:tr>
              <a:tr h="163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315210 PONTE NOVA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96,000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767580"/>
                  </a:ext>
                </a:extLst>
              </a:tr>
              <a:tr h="163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315400 RAUL SOARES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37,000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083803"/>
                  </a:ext>
                </a:extLst>
              </a:tr>
              <a:tr h="163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315490 RIO CASCA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23,000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84629"/>
                  </a:ext>
                </a:extLst>
              </a:tr>
              <a:tr h="163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315500 RIO DOCE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368554"/>
                  </a:ext>
                </a:extLst>
              </a:tr>
              <a:tr h="163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315740 SANTA CRUZ DO ESCALVADO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285468"/>
                  </a:ext>
                </a:extLst>
              </a:tr>
              <a:tr h="163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316010 SANTO ANTONIO DO GRAMA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02697"/>
                  </a:ext>
                </a:extLst>
              </a:tr>
              <a:tr h="163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316340 SAO JOSE DO GOIABAL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9,000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731315"/>
                  </a:ext>
                </a:extLst>
              </a:tr>
              <a:tr h="163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316400 SAO PEDRO DOS FERROS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13,000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763244"/>
                  </a:ext>
                </a:extLst>
              </a:tr>
              <a:tr h="163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316556 SEM-PEIXE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287419"/>
                  </a:ext>
                </a:extLst>
              </a:tr>
              <a:tr h="163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316630 SERICITA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14,000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575436"/>
                  </a:ext>
                </a:extLst>
              </a:tr>
              <a:tr h="163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317050 URUCANIA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18,000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974510"/>
                  </a:ext>
                </a:extLst>
              </a:tr>
              <a:tr h="163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1109</a:t>
                      </a:r>
                    </a:p>
                  </a:txBody>
                  <a:tcPr marL="5943" marR="5943" marT="59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5943" marR="5943" marT="59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79292"/>
                  </a:ext>
                </a:extLst>
              </a:tr>
              <a:tr h="163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90.028,62 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114.128,32 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278621"/>
                  </a:ext>
                </a:extLst>
              </a:tr>
              <a:tr h="163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5943" marR="5943" marT="5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43" marR="5943" marT="59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204.156,94 </a:t>
                      </a:r>
                    </a:p>
                  </a:txBody>
                  <a:tcPr marL="5943" marR="5943" marT="59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121863"/>
                  </a:ext>
                </a:extLst>
              </a:tr>
              <a:tr h="2747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 Carteira da Consulta 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81,18 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118530"/>
                  </a:ext>
                </a:extLst>
              </a:tr>
              <a:tr h="163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 Óculos</a:t>
                      </a:r>
                    </a:p>
                  </a:txBody>
                  <a:tcPr marL="5943" marR="5943" marT="5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343,56 </a:t>
                      </a: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3" marR="5943" marT="5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132126"/>
                  </a:ext>
                </a:extLst>
              </a:tr>
            </a:tbl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576" y="67608"/>
            <a:ext cx="569415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03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90F16A4-5D28-06D9-F357-8F2DEA131A2E}"/>
              </a:ext>
            </a:extLst>
          </p:cNvPr>
          <p:cNvSpPr txBox="1"/>
          <p:nvPr/>
        </p:nvSpPr>
        <p:spPr>
          <a:xfrm>
            <a:off x="1090569" y="2104674"/>
            <a:ext cx="9991288" cy="2075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8600"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PROPOSTA  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Aumentar a  meta física  das consultas e  dos óculos   no Processo Licitatório - Registro  de Preços, com recurso da PPI.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Cadastrar  no  sistema Way  </a:t>
            </a:r>
            <a:r>
              <a:rPr lang="pt-BR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  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saldo  EXISTENTE NA CONTA DA   PPI    ref. pagamento de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extrapolamentos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anteriores e rendimentos bancários para ser utilizado quando  extrapolar a meta anual  tanto para consultas e óculos da PPI. 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921" y="159886"/>
            <a:ext cx="569415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5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CE20E6A-549C-154B-A30D-9F5028C9E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42" y="0"/>
            <a:ext cx="5695315" cy="819150"/>
          </a:xfrm>
          <a:prstGeom prst="rect">
            <a:avLst/>
          </a:prstGeom>
          <a:noFill/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C098B69-E5F2-0808-7DEB-2FB6168C1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434785"/>
              </p:ext>
            </p:extLst>
          </p:nvPr>
        </p:nvGraphicFramePr>
        <p:xfrm>
          <a:off x="643467" y="1058333"/>
          <a:ext cx="10786532" cy="4842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902">
                  <a:extLst>
                    <a:ext uri="{9D8B030D-6E8A-4147-A177-3AD203B41FA5}">
                      <a16:colId xmlns:a16="http://schemas.microsoft.com/office/drawing/2014/main" val="370793732"/>
                    </a:ext>
                  </a:extLst>
                </a:gridCol>
                <a:gridCol w="539707">
                  <a:extLst>
                    <a:ext uri="{9D8B030D-6E8A-4147-A177-3AD203B41FA5}">
                      <a16:colId xmlns:a16="http://schemas.microsoft.com/office/drawing/2014/main" val="3084649047"/>
                    </a:ext>
                  </a:extLst>
                </a:gridCol>
                <a:gridCol w="755132">
                  <a:extLst>
                    <a:ext uri="{9D8B030D-6E8A-4147-A177-3AD203B41FA5}">
                      <a16:colId xmlns:a16="http://schemas.microsoft.com/office/drawing/2014/main" val="4090567166"/>
                    </a:ext>
                  </a:extLst>
                </a:gridCol>
                <a:gridCol w="4316135">
                  <a:extLst>
                    <a:ext uri="{9D8B030D-6E8A-4147-A177-3AD203B41FA5}">
                      <a16:colId xmlns:a16="http://schemas.microsoft.com/office/drawing/2014/main" val="3561605228"/>
                    </a:ext>
                  </a:extLst>
                </a:gridCol>
                <a:gridCol w="647802">
                  <a:extLst>
                    <a:ext uri="{9D8B030D-6E8A-4147-A177-3AD203B41FA5}">
                      <a16:colId xmlns:a16="http://schemas.microsoft.com/office/drawing/2014/main" val="2170990665"/>
                    </a:ext>
                  </a:extLst>
                </a:gridCol>
                <a:gridCol w="1186746">
                  <a:extLst>
                    <a:ext uri="{9D8B030D-6E8A-4147-A177-3AD203B41FA5}">
                      <a16:colId xmlns:a16="http://schemas.microsoft.com/office/drawing/2014/main" val="4123155491"/>
                    </a:ext>
                  </a:extLst>
                </a:gridCol>
                <a:gridCol w="1402934">
                  <a:extLst>
                    <a:ext uri="{9D8B030D-6E8A-4147-A177-3AD203B41FA5}">
                      <a16:colId xmlns:a16="http://schemas.microsoft.com/office/drawing/2014/main" val="1908871915"/>
                    </a:ext>
                  </a:extLst>
                </a:gridCol>
                <a:gridCol w="1402174">
                  <a:extLst>
                    <a:ext uri="{9D8B030D-6E8A-4147-A177-3AD203B41FA5}">
                      <a16:colId xmlns:a16="http://schemas.microsoft.com/office/drawing/2014/main" val="3418994128"/>
                    </a:ext>
                  </a:extLst>
                </a:gridCol>
              </a:tblGrid>
              <a:tr h="496711">
                <a:tc gridSpan="8"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600">
                          <a:effectLst/>
                        </a:rPr>
                        <a:t>VACIMOVEL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14897"/>
                  </a:ext>
                </a:extLst>
              </a:tr>
              <a:tr h="310444"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000">
                          <a:effectLst/>
                        </a:rPr>
                        <a:t>Lote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000">
                          <a:effectLst/>
                        </a:rPr>
                        <a:t>Item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000">
                          <a:effectLst/>
                        </a:rPr>
                        <a:t>Código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000">
                          <a:effectLst/>
                        </a:rPr>
                        <a:t>Descrição do item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000">
                          <a:effectLst/>
                        </a:rPr>
                        <a:t>Unid.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000">
                          <a:effectLst/>
                        </a:rPr>
                        <a:t>Quant. total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000">
                          <a:effectLst/>
                        </a:rPr>
                        <a:t>Valor Unitário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000">
                          <a:effectLst/>
                        </a:rPr>
                        <a:t>Valor Total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8221885"/>
                  </a:ext>
                </a:extLst>
              </a:tr>
              <a:tr h="4035779"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400" dirty="0">
                          <a:effectLst/>
                        </a:rPr>
                        <a:t>1917005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</a:pPr>
                      <a:r>
                        <a:rPr lang="en-US" sz="1400" dirty="0">
                          <a:effectLst/>
                        </a:rPr>
                        <a:t>FURGAO - CARROCERIA: FECHADA, ADAPTADA PARA UNIDADE MOVEL; NUMERO LUGARES: 3 LUGARES (CA-BINE); NUMERO PORTA: 2 DIANT. + 1 LATERAL CORRE-DICA + 1 TRAS. BIPARTIDA; CAPACIDADE CARGA MINI-MA: MINIMA 1300 KG; POTENCIA MINIMA: 130 CV; CILINDRADA MINIMA: CONFORME LINHA DE PRODU-CAO; DIRECAO: HIDRAULICA OU ELETRICA; TRACAO: CONFORME LINHA DE PRODUCAO; SUSPENSAO: CON-FORME LINHA DE PRODUCAO; SISTEMA DE FREIO: CONFORME LINHA DE PRODUCAO; COMBUSTIVEL: DIE-SEL; ACESSORIOS: AR CONDIC, TACOGRAFO, TV, TOL-DO, CAMARA DE VACINA; 0KM, FABRICADO, NO MA-XIMO, HA 6 (SEIS) MESES, COM TODOS OS ACESSORIOS MINIMOS OBRIGATORIOS, CONFORME LEGISLACAO EM VIGOR. ESTE ITEM POSSUI ESPECIFICACAO LONGA ANEXADA (69276378)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400" dirty="0" err="1">
                          <a:effectLst/>
                        </a:rPr>
                        <a:t>Unid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400" dirty="0">
                          <a:effectLst/>
                        </a:rPr>
                        <a:t>R$ 340.207,00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US" sz="1400" dirty="0">
                          <a:effectLst/>
                        </a:rPr>
                        <a:t>R$ 1.701.035,00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4526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6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49834-D116-6B43-739B-00FB22506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DEE8857-6121-0517-5C67-2657A3237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42" y="0"/>
            <a:ext cx="5695315" cy="819150"/>
          </a:xfrm>
          <a:prstGeom prst="rect">
            <a:avLst/>
          </a:prstGeom>
          <a:noFill/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09398D6-71D4-7EC4-B497-340D032432C0}"/>
              </a:ext>
            </a:extLst>
          </p:cNvPr>
          <p:cNvSpPr txBox="1"/>
          <p:nvPr/>
        </p:nvSpPr>
        <p:spPr>
          <a:xfrm>
            <a:off x="905933" y="1456267"/>
            <a:ext cx="103801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Marca vencedora: </a:t>
            </a:r>
            <a:r>
              <a:rPr lang="pt-BR" sz="2800" dirty="0"/>
              <a:t>FIAT Modelo: DUCATO MAXICARGO 13M³.</a:t>
            </a:r>
          </a:p>
          <a:p>
            <a:endParaRPr lang="pt-BR" sz="2800" dirty="0"/>
          </a:p>
          <a:p>
            <a:r>
              <a:rPr lang="pt-BR" sz="2800" b="1" dirty="0"/>
              <a:t>Creditado</a:t>
            </a:r>
            <a:r>
              <a:rPr lang="pt-BR" sz="2800" dirty="0"/>
              <a:t>: 	R$ 2.045.000,00</a:t>
            </a:r>
          </a:p>
          <a:p>
            <a:r>
              <a:rPr lang="pt-BR" sz="2800" b="1" dirty="0"/>
              <a:t>Gasto</a:t>
            </a:r>
            <a:r>
              <a:rPr lang="pt-BR" sz="2800" dirty="0"/>
              <a:t>: 	R$ 1.701.035,00</a:t>
            </a:r>
          </a:p>
          <a:p>
            <a:r>
              <a:rPr lang="pt-BR" sz="2800" b="1" dirty="0"/>
              <a:t>Diferença</a:t>
            </a:r>
            <a:r>
              <a:rPr lang="pt-BR" sz="2800" dirty="0"/>
              <a:t>: 	R$ 343.965,00</a:t>
            </a:r>
          </a:p>
          <a:p>
            <a:endParaRPr lang="pt-BR" sz="2800" dirty="0"/>
          </a:p>
          <a:p>
            <a:r>
              <a:rPr lang="pt-BR" sz="2800" b="1" dirty="0"/>
              <a:t>Data prevista para entrega</a:t>
            </a:r>
            <a:r>
              <a:rPr lang="pt-BR" sz="2800" dirty="0"/>
              <a:t>: 04/07/2024.</a:t>
            </a:r>
          </a:p>
        </p:txBody>
      </p:sp>
    </p:spTree>
    <p:extLst>
      <p:ext uri="{BB962C8B-B14F-4D97-AF65-F5344CB8AC3E}">
        <p14:creationId xmlns:p14="http://schemas.microsoft.com/office/powerpoint/2010/main" val="32340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55628-7097-8884-2E52-C21B0FADF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4BF2E78-97F8-82D9-0194-D6EBC4FC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42" y="0"/>
            <a:ext cx="5695315" cy="819150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9B128C6-8A0F-ABAA-6633-50CDF669F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304" y="905914"/>
            <a:ext cx="8523392" cy="54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985F216-303B-3828-00C7-601F7CFE8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019346"/>
              </p:ext>
            </p:extLst>
          </p:nvPr>
        </p:nvGraphicFramePr>
        <p:xfrm>
          <a:off x="1317072" y="861391"/>
          <a:ext cx="9165397" cy="5823751"/>
        </p:xfrm>
        <a:graphic>
          <a:graphicData uri="http://schemas.openxmlformats.org/drawingml/2006/table">
            <a:tbl>
              <a:tblPr/>
              <a:tblGrid>
                <a:gridCol w="931178">
                  <a:extLst>
                    <a:ext uri="{9D8B030D-6E8A-4147-A177-3AD203B41FA5}">
                      <a16:colId xmlns:a16="http://schemas.microsoft.com/office/drawing/2014/main" val="902606202"/>
                    </a:ext>
                  </a:extLst>
                </a:gridCol>
                <a:gridCol w="1534629">
                  <a:extLst>
                    <a:ext uri="{9D8B030D-6E8A-4147-A177-3AD203B41FA5}">
                      <a16:colId xmlns:a16="http://schemas.microsoft.com/office/drawing/2014/main" val="1928539101"/>
                    </a:ext>
                  </a:extLst>
                </a:gridCol>
                <a:gridCol w="1402770">
                  <a:extLst>
                    <a:ext uri="{9D8B030D-6E8A-4147-A177-3AD203B41FA5}">
                      <a16:colId xmlns:a16="http://schemas.microsoft.com/office/drawing/2014/main" val="4273912458"/>
                    </a:ext>
                  </a:extLst>
                </a:gridCol>
                <a:gridCol w="1516630">
                  <a:extLst>
                    <a:ext uri="{9D8B030D-6E8A-4147-A177-3AD203B41FA5}">
                      <a16:colId xmlns:a16="http://schemas.microsoft.com/office/drawing/2014/main" val="1244415501"/>
                    </a:ext>
                  </a:extLst>
                </a:gridCol>
                <a:gridCol w="1293463">
                  <a:extLst>
                    <a:ext uri="{9D8B030D-6E8A-4147-A177-3AD203B41FA5}">
                      <a16:colId xmlns:a16="http://schemas.microsoft.com/office/drawing/2014/main" val="3887965943"/>
                    </a:ext>
                  </a:extLst>
                </a:gridCol>
                <a:gridCol w="1134057">
                  <a:extLst>
                    <a:ext uri="{9D8B030D-6E8A-4147-A177-3AD203B41FA5}">
                      <a16:colId xmlns:a16="http://schemas.microsoft.com/office/drawing/2014/main" val="3248073385"/>
                    </a:ext>
                  </a:extLst>
                </a:gridCol>
                <a:gridCol w="1352670">
                  <a:extLst>
                    <a:ext uri="{9D8B030D-6E8A-4147-A177-3AD203B41FA5}">
                      <a16:colId xmlns:a16="http://schemas.microsoft.com/office/drawing/2014/main" val="1835208957"/>
                    </a:ext>
                  </a:extLst>
                </a:gridCol>
              </a:tblGrid>
              <a:tr h="63866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ROTAS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MUNICÍPIOS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EXTENÇÃO TER.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POP.URBANA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POP.RURAL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DENS.DEMOG.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463864"/>
                  </a:ext>
                </a:extLst>
              </a:tr>
              <a:tr h="55046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Alvinópolis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15.059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  Km2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hab./km2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600646"/>
                  </a:ext>
                </a:extLst>
              </a:tr>
              <a:tr h="4409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 Silvério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5.196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 km2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hab./km2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088257"/>
                  </a:ext>
                </a:extLst>
              </a:tr>
              <a:tr h="4409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 Peixe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2.847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 Km2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hab./km2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381472"/>
                  </a:ext>
                </a:extLst>
              </a:tr>
              <a:tr h="4409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Doce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2.465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km2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hab./km2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028199"/>
                  </a:ext>
                </a:extLst>
              </a:tr>
              <a:tr h="5504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25.567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1.081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31144"/>
                  </a:ext>
                </a:extLst>
              </a:tr>
              <a:tr h="44098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Barra Longa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6.143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 Km2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hab./km2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595683"/>
                  </a:ext>
                </a:extLst>
              </a:tr>
              <a:tr h="4409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Diogo de Vasconcelos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3.848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 km2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hab./km2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283630"/>
                  </a:ext>
                </a:extLst>
              </a:tr>
              <a:tr h="5504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Guaraciaba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10.223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348 km2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hab./km2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827074"/>
                  </a:ext>
                </a:extLst>
              </a:tr>
              <a:tr h="4409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Amparo do Serra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5.053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km2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hab./km2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408563"/>
                  </a:ext>
                </a:extLst>
              </a:tr>
              <a:tr h="5504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25.267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1.032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545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36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4F226E0-A7C4-E83A-CA62-700C518DB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23614"/>
              </p:ext>
            </p:extLst>
          </p:nvPr>
        </p:nvGraphicFramePr>
        <p:xfrm>
          <a:off x="1073426" y="768626"/>
          <a:ext cx="9912626" cy="5817702"/>
        </p:xfrm>
        <a:graphic>
          <a:graphicData uri="http://schemas.openxmlformats.org/drawingml/2006/table">
            <a:tbl>
              <a:tblPr/>
              <a:tblGrid>
                <a:gridCol w="927652">
                  <a:extLst>
                    <a:ext uri="{9D8B030D-6E8A-4147-A177-3AD203B41FA5}">
                      <a16:colId xmlns:a16="http://schemas.microsoft.com/office/drawing/2014/main" val="3943874515"/>
                    </a:ext>
                  </a:extLst>
                </a:gridCol>
                <a:gridCol w="2927030">
                  <a:extLst>
                    <a:ext uri="{9D8B030D-6E8A-4147-A177-3AD203B41FA5}">
                      <a16:colId xmlns:a16="http://schemas.microsoft.com/office/drawing/2014/main" val="1533483123"/>
                    </a:ext>
                  </a:extLst>
                </a:gridCol>
                <a:gridCol w="1268421">
                  <a:extLst>
                    <a:ext uri="{9D8B030D-6E8A-4147-A177-3AD203B41FA5}">
                      <a16:colId xmlns:a16="http://schemas.microsoft.com/office/drawing/2014/main" val="1936933780"/>
                    </a:ext>
                  </a:extLst>
                </a:gridCol>
                <a:gridCol w="1371377">
                  <a:extLst>
                    <a:ext uri="{9D8B030D-6E8A-4147-A177-3AD203B41FA5}">
                      <a16:colId xmlns:a16="http://schemas.microsoft.com/office/drawing/2014/main" val="1880067127"/>
                    </a:ext>
                  </a:extLst>
                </a:gridCol>
                <a:gridCol w="1169582">
                  <a:extLst>
                    <a:ext uri="{9D8B030D-6E8A-4147-A177-3AD203B41FA5}">
                      <a16:colId xmlns:a16="http://schemas.microsoft.com/office/drawing/2014/main" val="4292757903"/>
                    </a:ext>
                  </a:extLst>
                </a:gridCol>
                <a:gridCol w="1025445">
                  <a:extLst>
                    <a:ext uri="{9D8B030D-6E8A-4147-A177-3AD203B41FA5}">
                      <a16:colId xmlns:a16="http://schemas.microsoft.com/office/drawing/2014/main" val="106915259"/>
                    </a:ext>
                  </a:extLst>
                </a:gridCol>
                <a:gridCol w="1223119">
                  <a:extLst>
                    <a:ext uri="{9D8B030D-6E8A-4147-A177-3AD203B41FA5}">
                      <a16:colId xmlns:a16="http://schemas.microsoft.com/office/drawing/2014/main" val="3925438097"/>
                    </a:ext>
                  </a:extLst>
                </a:gridCol>
              </a:tblGrid>
              <a:tr h="6986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MUNICÍPIOS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POPULAÇÃO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EXTENÇÃO TER.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POP.URBANA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POP.RURAL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DENS.DEMOG.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691952"/>
                  </a:ext>
                </a:extLst>
              </a:tr>
              <a:tr h="61687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Jequeri</a:t>
                      </a:r>
                      <a:endParaRPr lang="pt-BR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12.848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 km2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hab./km2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625754"/>
                  </a:ext>
                </a:extLst>
              </a:tr>
              <a:tr h="6168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Urucânia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10.291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km2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hab./km2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349554"/>
                  </a:ext>
                </a:extLst>
              </a:tr>
              <a:tr h="6168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Cruz do Escalvado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4.992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 km2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hab./km2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630941"/>
                  </a:ext>
                </a:extLst>
              </a:tr>
              <a:tr h="6168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Oratórios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4.493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Km2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hab./km2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38386"/>
                  </a:ext>
                </a:extLst>
              </a:tr>
              <a:tr h="6168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32.624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857168"/>
                  </a:ext>
                </a:extLst>
              </a:tr>
              <a:tr h="61687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Raul Soares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23.818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 km2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hab./km2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136012"/>
                  </a:ext>
                </a:extLst>
              </a:tr>
              <a:tr h="6168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São Pedro dos Ferros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8.356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 km2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hab./km2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23793"/>
                  </a:ext>
                </a:extLst>
              </a:tr>
              <a:tr h="8009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32.174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039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2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02ABF1E-CCDE-F746-5BE0-66818964C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971303"/>
              </p:ext>
            </p:extLst>
          </p:nvPr>
        </p:nvGraphicFramePr>
        <p:xfrm>
          <a:off x="808383" y="834887"/>
          <a:ext cx="10654747" cy="5552661"/>
        </p:xfrm>
        <a:graphic>
          <a:graphicData uri="http://schemas.openxmlformats.org/drawingml/2006/table">
            <a:tbl>
              <a:tblPr/>
              <a:tblGrid>
                <a:gridCol w="1007165">
                  <a:extLst>
                    <a:ext uri="{9D8B030D-6E8A-4147-A177-3AD203B41FA5}">
                      <a16:colId xmlns:a16="http://schemas.microsoft.com/office/drawing/2014/main" val="787762600"/>
                    </a:ext>
                  </a:extLst>
                </a:gridCol>
                <a:gridCol w="3136101">
                  <a:extLst>
                    <a:ext uri="{9D8B030D-6E8A-4147-A177-3AD203B41FA5}">
                      <a16:colId xmlns:a16="http://schemas.microsoft.com/office/drawing/2014/main" val="1186829557"/>
                    </a:ext>
                  </a:extLst>
                </a:gridCol>
                <a:gridCol w="1363383">
                  <a:extLst>
                    <a:ext uri="{9D8B030D-6E8A-4147-A177-3AD203B41FA5}">
                      <a16:colId xmlns:a16="http://schemas.microsoft.com/office/drawing/2014/main" val="1488840939"/>
                    </a:ext>
                  </a:extLst>
                </a:gridCol>
                <a:gridCol w="1474047">
                  <a:extLst>
                    <a:ext uri="{9D8B030D-6E8A-4147-A177-3AD203B41FA5}">
                      <a16:colId xmlns:a16="http://schemas.microsoft.com/office/drawing/2014/main" val="3240436731"/>
                    </a:ext>
                  </a:extLst>
                </a:gridCol>
                <a:gridCol w="1257145">
                  <a:extLst>
                    <a:ext uri="{9D8B030D-6E8A-4147-A177-3AD203B41FA5}">
                      <a16:colId xmlns:a16="http://schemas.microsoft.com/office/drawing/2014/main" val="3840973830"/>
                    </a:ext>
                  </a:extLst>
                </a:gridCol>
                <a:gridCol w="1102216">
                  <a:extLst>
                    <a:ext uri="{9D8B030D-6E8A-4147-A177-3AD203B41FA5}">
                      <a16:colId xmlns:a16="http://schemas.microsoft.com/office/drawing/2014/main" val="1858579566"/>
                    </a:ext>
                  </a:extLst>
                </a:gridCol>
                <a:gridCol w="1314690">
                  <a:extLst>
                    <a:ext uri="{9D8B030D-6E8A-4147-A177-3AD203B41FA5}">
                      <a16:colId xmlns:a16="http://schemas.microsoft.com/office/drawing/2014/main" val="3743677957"/>
                    </a:ext>
                  </a:extLst>
                </a:gridCol>
              </a:tblGrid>
              <a:tr h="10154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MUNICÍPIOS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POPULAÇÃO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EXTENÇÃO TER.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POP.URBANA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POP.RURAL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DENS.DEMOG.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992822"/>
                  </a:ext>
                </a:extLst>
              </a:tr>
              <a:tr h="78212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 Casca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14.201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Km2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hab./km2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293729"/>
                  </a:ext>
                </a:extLst>
              </a:tr>
              <a:tr h="7821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São José do Goiabal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5.636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 Km2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hab./km2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029517"/>
                  </a:ext>
                </a:extLst>
              </a:tr>
              <a:tr h="7821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Santo </a:t>
                      </a:r>
                      <a:r>
                        <a:rPr lang="pt-BR" sz="1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Antonio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do Grama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4.085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Km2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hab./km2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057152"/>
                  </a:ext>
                </a:extLst>
              </a:tr>
              <a:tr h="7821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Piedade de Ponte Nova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4.062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Km2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hab./km2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65552"/>
                  </a:ext>
                </a:extLst>
              </a:tr>
              <a:tr h="7821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27.984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370168"/>
                  </a:ext>
                </a:extLst>
              </a:tr>
              <a:tr h="62656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Fonte: Censo Demográfico 2010.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012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45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BF979-00A2-3397-4DD4-1AABA75D0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2E77679-9F66-8F05-E995-9329A1F86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42" y="0"/>
            <a:ext cx="5695315" cy="819150"/>
          </a:xfrm>
          <a:prstGeom prst="rect">
            <a:avLst/>
          </a:prstGeom>
          <a:noFill/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B7AB7CD-1642-3130-01ED-37621EFAA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326" y="3048000"/>
            <a:ext cx="3876675" cy="3810000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0D620F3C-8643-6934-87C8-196DA444CE81}"/>
              </a:ext>
            </a:extLst>
          </p:cNvPr>
          <p:cNvSpPr/>
          <p:nvPr/>
        </p:nvSpPr>
        <p:spPr>
          <a:xfrm>
            <a:off x="10549467" y="2167467"/>
            <a:ext cx="1464733" cy="1083733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FA818B3-A2DC-1BFF-73CC-CEAAD06C8962}"/>
              </a:ext>
            </a:extLst>
          </p:cNvPr>
          <p:cNvSpPr/>
          <p:nvPr/>
        </p:nvSpPr>
        <p:spPr>
          <a:xfrm>
            <a:off x="10778067" y="2167466"/>
            <a:ext cx="965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6AEC911-E022-3D6B-9E31-47ADCC850675}"/>
              </a:ext>
            </a:extLst>
          </p:cNvPr>
          <p:cNvSpPr txBox="1"/>
          <p:nvPr/>
        </p:nvSpPr>
        <p:spPr>
          <a:xfrm>
            <a:off x="95967" y="1064664"/>
            <a:ext cx="9358426" cy="4421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manutenção dos </a:t>
            </a:r>
            <a:r>
              <a:rPr lang="pt-BR" sz="2000" kern="100" dirty="0" smtClean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veículos, manutenção </a:t>
            </a:r>
            <a:r>
              <a:rPr lang="pt-BR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dos </a:t>
            </a:r>
            <a:r>
              <a:rPr lang="pt-BR" sz="2000" kern="100" dirty="0" smtClean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equipamentos, seguro e emplacamento  pelo CISAMAPI? </a:t>
            </a: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sz="2000" kern="100" dirty="0" smtClean="0">
                <a:ea typeface="Aptos" panose="020B0004020202020204" pitchFamily="34" charset="0"/>
                <a:cs typeface="Times New Roman" panose="02020603050405020304" pitchFamily="18" charset="0"/>
              </a:rPr>
              <a:t>SIM </a:t>
            </a:r>
            <a:r>
              <a:rPr lang="pt-BR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,  </a:t>
            </a:r>
            <a:r>
              <a:rPr lang="pt-BR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Para isto será </a:t>
            </a:r>
            <a:r>
              <a:rPr lang="pt-BR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feito</a:t>
            </a:r>
            <a:r>
              <a:rPr lang="pt-BR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um Contrato de Programa  com os municípios   de cada rota Proposta: valor dividido pelo número dos municípios que usam cada van, todos pagam o mesmo valor.  </a:t>
            </a:r>
            <a:endParaRPr lang="pt-BR" sz="2000" kern="100" dirty="0" smtClean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 smtClean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Rotas  - validar a proposta ?  Precisam de quantos dias?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 smtClean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Número </a:t>
            </a:r>
            <a:r>
              <a:rPr lang="pt-BR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 dias que o veículo ficará em cada município? Estudo da equipe de imunização.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 smtClean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Custeio </a:t>
            </a:r>
            <a:r>
              <a:rPr lang="pt-BR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(motoristas e equipe/ combustível/ limpeza/ insumos se for o caso),  por conta dos municípios,  achamos que é  a melhor decisão.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Vamos PACTUAR   estas questões ? Quando?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Programa </a:t>
            </a:r>
            <a:r>
              <a:rPr lang="pt-BR" dirty="0" err="1" smtClean="0"/>
              <a:t>Miguilim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Deliberação CIB-SUS/MG n° 4.284 de 25 de julho de 2023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921" y="0"/>
            <a:ext cx="569415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1733</Words>
  <Application>Microsoft Office PowerPoint</Application>
  <PresentationFormat>Widescreen</PresentationFormat>
  <Paragraphs>426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Times New Roman</vt:lpstr>
      <vt:lpstr>Tema do Office</vt:lpstr>
      <vt:lpstr>VACIMÓVEL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Programa Miguilim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LUKAS FERRAZ</dc:creator>
  <cp:lastModifiedBy>pc</cp:lastModifiedBy>
  <cp:revision>35</cp:revision>
  <dcterms:created xsi:type="dcterms:W3CDTF">2024-03-03T17:05:56Z</dcterms:created>
  <dcterms:modified xsi:type="dcterms:W3CDTF">2024-08-30T16:50:58Z</dcterms:modified>
</cp:coreProperties>
</file>