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  <p:sldMasterId id="2147483684" r:id="rId5"/>
  </p:sldMasterIdLst>
  <p:notesMasterIdLst>
    <p:notesMasterId r:id="rId18"/>
  </p:notesMasterIdLst>
  <p:sldIdLst>
    <p:sldId id="259" r:id="rId6"/>
    <p:sldId id="282" r:id="rId7"/>
    <p:sldId id="283" r:id="rId8"/>
    <p:sldId id="336" r:id="rId9"/>
    <p:sldId id="337" r:id="rId10"/>
    <p:sldId id="334" r:id="rId11"/>
    <p:sldId id="322" r:id="rId12"/>
    <p:sldId id="339" r:id="rId13"/>
    <p:sldId id="340" r:id="rId14"/>
    <p:sldId id="341" r:id="rId15"/>
    <p:sldId id="344" r:id="rId16"/>
    <p:sldId id="256" r:id="rId17"/>
  </p:sldIdLst>
  <p:sldSz cx="24382413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43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0B5AD64-5644-1FF3-A05D-71B0A0DDEA14}" name="Rayssa do Rego Pacheco Santos" initials="RS" userId="S::rayssa.santos@saude.mg.gov.br::c152405f-3c57-4cf6-a297-5c0b9515d453" providerId="AD"/>
  <p188:author id="{01B265D8-F245-F38B-9CD1-A83E171EB4DB}" name="Camila Bruno Cota" initials="CC" userId="S::camila.cota@saude.mg.gov.br::b94f1256-099c-4487-83c1-9566be063591" providerId="AD"/>
  <p188:author id="{8C5074EC-161F-111F-7C82-71929AF053A7}" name="Janete Silva Ramos" initials="JR" userId="S::janete.ramos@saude.mg.gov.br::e784f7f1-7ec5-4a6d-ae25-b67bf58c775c" providerId="AD"/>
  <p188:author id="{E0A79FFE-1006-044B-E9F5-6997CAB79FF7}" name="Eva Irena Kurek" initials="EIK" userId="S::m3493855@ca.mg.gov.br::86c375bf-0006-472d-82f9-40a805ce85d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2C51"/>
    <a:srgbClr val="FC9500"/>
    <a:srgbClr val="5B9BD5"/>
    <a:srgbClr val="333F50"/>
    <a:srgbClr val="004F1A"/>
    <a:srgbClr val="48BB4F"/>
    <a:srgbClr val="10593D"/>
    <a:srgbClr val="4DC58D"/>
    <a:srgbClr val="575653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7" d="100"/>
          <a:sy n="37" d="100"/>
        </p:scale>
        <p:origin x="774" y="72"/>
      </p:cViewPr>
      <p:guideLst>
        <p:guide orient="horz" pos="4343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213FE-6968-4103-B467-ECF51BEF1EBC}" type="datetimeFigureOut">
              <a:rPr lang="pt-BR" smtClean="0"/>
              <a:t>22/10/2024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FC767-F11D-4359-9918-CC0A79EFCF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0040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FC767-F11D-4359-9918-CC0A79EFCF3B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7117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FC767-F11D-4359-9918-CC0A79EFCF3B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6022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4FC767-F11D-4359-9918-CC0A79EFCF3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65367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FC767-F11D-4359-9918-CC0A79EFCF3B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7844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FC767-F11D-4359-9918-CC0A79EFCF3B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6719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FC767-F11D-4359-9918-CC0A79EFCF3B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2229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FC767-F11D-4359-9918-CC0A79EFCF3B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961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FC767-F11D-4359-9918-CC0A79EFCF3B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8153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FC767-F11D-4359-9918-CC0A79EFCF3B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5941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FC767-F11D-4359-9918-CC0A79EFCF3B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641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FC767-F11D-4359-9918-CC0A79EFCF3B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6167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FC767-F11D-4359-9918-CC0A79EFCF3B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1001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802" y="2244726"/>
            <a:ext cx="18286810" cy="4775200"/>
          </a:xfrm>
        </p:spPr>
        <p:txBody>
          <a:bodyPr anchor="b"/>
          <a:lstStyle>
            <a:lvl1pPr algn="ctr">
              <a:defRPr sz="11999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802" y="7204076"/>
            <a:ext cx="1828681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C0A0-2C64-D447-B62E-42FFA84680EB}" type="datetimeFigureOut">
              <a:rPr lang="pt-BR" smtClean="0"/>
              <a:t>22/10/2024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9C34-4D1A-5244-A2F7-575A6C066B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4575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C0A0-2C64-D447-B62E-42FFA84680EB}" type="datetimeFigureOut">
              <a:rPr lang="pt-BR" smtClean="0"/>
              <a:t>22/10/2024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9C34-4D1A-5244-A2F7-575A6C066B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0321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8664" y="730250"/>
            <a:ext cx="5257458" cy="1162367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291" y="730250"/>
            <a:ext cx="15467593" cy="11623676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C0A0-2C64-D447-B62E-42FFA84680EB}" type="datetimeFigureOut">
              <a:rPr lang="pt-BR" smtClean="0"/>
              <a:t>22/10/2024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9C34-4D1A-5244-A2F7-575A6C066B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7384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802" y="2244726"/>
            <a:ext cx="18286810" cy="4775200"/>
          </a:xfrm>
        </p:spPr>
        <p:txBody>
          <a:bodyPr anchor="b"/>
          <a:lstStyle>
            <a:lvl1pPr algn="ctr">
              <a:defRPr sz="1199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802" y="7204076"/>
            <a:ext cx="1828681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C0A0-2C64-D447-B62E-42FFA84680EB}" type="datetimeFigureOut">
              <a:rPr lang="pt-BR" smtClean="0"/>
              <a:t>22/10/2024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9C34-4D1A-5244-A2F7-575A6C066B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4075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C0A0-2C64-D447-B62E-42FFA84680EB}" type="datetimeFigureOut">
              <a:rPr lang="pt-BR" smtClean="0"/>
              <a:t>22/10/2024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9C34-4D1A-5244-A2F7-575A6C066B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4822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592" y="3419477"/>
            <a:ext cx="21029831" cy="5705474"/>
          </a:xfrm>
        </p:spPr>
        <p:txBody>
          <a:bodyPr anchor="b"/>
          <a:lstStyle>
            <a:lvl1pPr>
              <a:defRPr sz="1199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592" y="9178927"/>
            <a:ext cx="21029831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C0A0-2C64-D447-B62E-42FFA84680EB}" type="datetimeFigureOut">
              <a:rPr lang="pt-BR" smtClean="0"/>
              <a:t>22/10/2024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9C34-4D1A-5244-A2F7-575A6C066B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5259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291" y="3651250"/>
            <a:ext cx="10362526" cy="87026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3596" y="3651250"/>
            <a:ext cx="10362526" cy="87026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C0A0-2C64-D447-B62E-42FFA84680EB}" type="datetimeFigureOut">
              <a:rPr lang="pt-BR" smtClean="0"/>
              <a:t>22/10/2024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9C34-4D1A-5244-A2F7-575A6C066B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9130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7" y="730251"/>
            <a:ext cx="21029831" cy="2651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467" y="3362326"/>
            <a:ext cx="10314903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467" y="5010150"/>
            <a:ext cx="10314903" cy="73691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3597" y="3362326"/>
            <a:ext cx="10365701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3597" y="5010150"/>
            <a:ext cx="10365701" cy="73691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C0A0-2C64-D447-B62E-42FFA84680EB}" type="datetimeFigureOut">
              <a:rPr lang="pt-BR" smtClean="0"/>
              <a:t>22/10/2024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9C34-4D1A-5244-A2F7-575A6C066B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0084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C0A0-2C64-D447-B62E-42FFA84680EB}" type="datetimeFigureOut">
              <a:rPr lang="pt-BR" smtClean="0"/>
              <a:t>22/10/2024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9C34-4D1A-5244-A2F7-575A6C066B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43545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C0A0-2C64-D447-B62E-42FFA84680EB}" type="datetimeFigureOut">
              <a:rPr lang="pt-BR" smtClean="0"/>
              <a:t>22/10/2024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9C34-4D1A-5244-A2F7-575A6C066B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9677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5701" y="1974851"/>
            <a:ext cx="12343597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C0A0-2C64-D447-B62E-42FFA84680EB}" type="datetimeFigureOut">
              <a:rPr lang="pt-BR" smtClean="0"/>
              <a:t>22/10/2024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9C34-4D1A-5244-A2F7-575A6C066B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0044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C0A0-2C64-D447-B62E-42FFA84680EB}" type="datetimeFigureOut">
              <a:rPr lang="pt-BR" smtClean="0"/>
              <a:t>22/10/2024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9C34-4D1A-5244-A2F7-575A6C066B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03120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5701" y="1974851"/>
            <a:ext cx="12343597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4" indent="0">
              <a:buNone/>
              <a:defRPr sz="4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C0A0-2C64-D447-B62E-42FFA84680EB}" type="datetimeFigureOut">
              <a:rPr lang="pt-BR" smtClean="0"/>
              <a:t>22/10/2024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9C34-4D1A-5244-A2F7-575A6C066B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14902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C0A0-2C64-D447-B62E-42FFA84680EB}" type="datetimeFigureOut">
              <a:rPr lang="pt-BR" smtClean="0"/>
              <a:t>22/10/2024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9C34-4D1A-5244-A2F7-575A6C066B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03628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8664" y="730250"/>
            <a:ext cx="5257458" cy="1162367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291" y="730250"/>
            <a:ext cx="15467593" cy="11623676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C0A0-2C64-D447-B62E-42FFA84680EB}" type="datetimeFigureOut">
              <a:rPr lang="pt-BR" smtClean="0"/>
              <a:t>22/10/2024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9C34-4D1A-5244-A2F7-575A6C066B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7891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592" y="3419477"/>
            <a:ext cx="21029831" cy="5705474"/>
          </a:xfrm>
        </p:spPr>
        <p:txBody>
          <a:bodyPr anchor="b"/>
          <a:lstStyle>
            <a:lvl1pPr>
              <a:defRPr sz="11999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592" y="9178927"/>
            <a:ext cx="21029831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C0A0-2C64-D447-B62E-42FFA84680EB}" type="datetimeFigureOut">
              <a:rPr lang="pt-BR" smtClean="0"/>
              <a:t>22/10/2024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9C34-4D1A-5244-A2F7-575A6C066B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7967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291" y="3651250"/>
            <a:ext cx="10362526" cy="87026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3596" y="3651250"/>
            <a:ext cx="10362526" cy="87026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C0A0-2C64-D447-B62E-42FFA84680EB}" type="datetimeFigureOut">
              <a:rPr lang="pt-BR" smtClean="0"/>
              <a:t>22/10/2024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9C34-4D1A-5244-A2F7-575A6C066B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290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7" y="730251"/>
            <a:ext cx="21029831" cy="2651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467" y="3362326"/>
            <a:ext cx="10314903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467" y="5010150"/>
            <a:ext cx="10314903" cy="73691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3597" y="3362326"/>
            <a:ext cx="10365701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3597" y="5010150"/>
            <a:ext cx="10365701" cy="73691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C0A0-2C64-D447-B62E-42FFA84680EB}" type="datetimeFigureOut">
              <a:rPr lang="pt-BR" smtClean="0"/>
              <a:t>22/10/2024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9C34-4D1A-5244-A2F7-575A6C066B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4653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C0A0-2C64-D447-B62E-42FFA84680EB}" type="datetimeFigureOut">
              <a:rPr lang="pt-BR" smtClean="0"/>
              <a:t>22/10/2024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9C34-4D1A-5244-A2F7-575A6C066B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2130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C0A0-2C64-D447-B62E-42FFA84680EB}" type="datetimeFigureOut">
              <a:rPr lang="pt-BR" smtClean="0"/>
              <a:t>22/10/2024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9C34-4D1A-5244-A2F7-575A6C066B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7768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5701" y="1974851"/>
            <a:ext cx="12343597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C0A0-2C64-D447-B62E-42FFA84680EB}" type="datetimeFigureOut">
              <a:rPr lang="pt-BR" smtClean="0"/>
              <a:t>22/10/2024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9C34-4D1A-5244-A2F7-575A6C066B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8780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5701" y="1974851"/>
            <a:ext cx="12343597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4" indent="0">
              <a:buNone/>
              <a:defRPr sz="40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C0A0-2C64-D447-B62E-42FFA84680EB}" type="datetimeFigureOut">
              <a:rPr lang="pt-BR" smtClean="0"/>
              <a:t>22/10/2024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9C34-4D1A-5244-A2F7-575A6C066B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0881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291" y="3651250"/>
            <a:ext cx="21029831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AC0A0-2C64-D447-B62E-42FFA84680EB}" type="datetimeFigureOut">
              <a:rPr lang="pt-BR" smtClean="0"/>
              <a:t>22/10/2024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A9C34-4D1A-5244-A2F7-575A6C066B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418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291" y="3651250"/>
            <a:ext cx="21029831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AC0A0-2C64-D447-B62E-42FFA84680EB}" type="datetimeFigureOut">
              <a:rPr lang="pt-BR" smtClean="0"/>
              <a:t>22/10/2024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A9C34-4D1A-5244-A2F7-575A6C066B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919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5">
            <a:extLst>
              <a:ext uri="{FF2B5EF4-FFF2-40B4-BE49-F238E27FC236}">
                <a16:creationId xmlns:a16="http://schemas.microsoft.com/office/drawing/2014/main" id="{EAA2D80B-BBD5-2441-B73D-C6C8363F040D}"/>
              </a:ext>
            </a:extLst>
          </p:cNvPr>
          <p:cNvSpPr txBox="1"/>
          <p:nvPr/>
        </p:nvSpPr>
        <p:spPr>
          <a:xfrm>
            <a:off x="-1" y="1634983"/>
            <a:ext cx="24382413" cy="276998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algn="ctr"/>
            <a:r>
              <a:rPr lang="pt-BR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</a:rPr>
              <a:t>PROGRAMA VISA-CIS</a:t>
            </a:r>
            <a:endParaRPr lang="pt-BR" sz="9600" dirty="0">
              <a:solidFill>
                <a:schemeClr val="bg1"/>
              </a:solidFill>
              <a:ea typeface="Calibri"/>
              <a:cs typeface="Calibri"/>
            </a:endParaRPr>
          </a:p>
          <a:p>
            <a:pPr algn="ctr"/>
            <a:r>
              <a:rPr lang="pt-BR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</a:rPr>
              <a:t>09/08/2024</a:t>
            </a:r>
            <a:endParaRPr lang="pt-BR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E55E119-2624-AE9F-3BA6-B7DFF2290DAE}"/>
              </a:ext>
            </a:extLst>
          </p:cNvPr>
          <p:cNvSpPr txBox="1"/>
          <p:nvPr/>
        </p:nvSpPr>
        <p:spPr>
          <a:xfrm>
            <a:off x="4049396" y="8809975"/>
            <a:ext cx="12087671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a typeface="+mn-lt"/>
                <a:cs typeface="+mn-lt"/>
              </a:rPr>
              <a:t>Subsecretaria de Vigilância em Saúde (SUBVS)</a:t>
            </a:r>
            <a:endParaRPr lang="pt-BR" sz="3200" b="1" dirty="0">
              <a:solidFill>
                <a:schemeClr val="bg1"/>
              </a:solidFill>
              <a:ea typeface="Calibri"/>
              <a:cs typeface="Calibri"/>
            </a:endParaRPr>
          </a:p>
          <a:p>
            <a:pPr algn="r"/>
            <a:r>
              <a:rPr lang="pt-BR" sz="3200" b="1" dirty="0">
                <a:solidFill>
                  <a:schemeClr val="bg1"/>
                </a:solidFill>
                <a:ea typeface="+mn-lt"/>
                <a:cs typeface="+mn-lt"/>
              </a:rPr>
              <a:t>Superintendência de Vigilância Sanitária (SVS)</a:t>
            </a:r>
          </a:p>
        </p:txBody>
      </p:sp>
    </p:spTree>
    <p:extLst>
      <p:ext uri="{BB962C8B-B14F-4D97-AF65-F5344CB8AC3E}">
        <p14:creationId xmlns:p14="http://schemas.microsoft.com/office/powerpoint/2010/main" val="1338246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8">
            <a:extLst>
              <a:ext uri="{FF2B5EF4-FFF2-40B4-BE49-F238E27FC236}">
                <a16:creationId xmlns:a16="http://schemas.microsoft.com/office/drawing/2014/main" id="{599376B0-F0B9-D93F-2CAB-6BE884BE1650}"/>
              </a:ext>
            </a:extLst>
          </p:cNvPr>
          <p:cNvSpPr txBox="1"/>
          <p:nvPr/>
        </p:nvSpPr>
        <p:spPr>
          <a:xfrm>
            <a:off x="1861460" y="1754327"/>
            <a:ext cx="21352114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8000" b="1" dirty="0">
                <a:solidFill>
                  <a:schemeClr val="accent5"/>
                </a:solidFill>
                <a:ea typeface="+mn-lt"/>
                <a:cs typeface="+mn-lt"/>
              </a:rPr>
              <a:t>6. INDICADORES DE MONITORAMENTO</a:t>
            </a:r>
            <a:endParaRPr lang="pt-BR" dirty="0">
              <a:solidFill>
                <a:schemeClr val="accent5"/>
              </a:solidFill>
              <a:cs typeface="Calibri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3A4807E-7FC1-620C-E0FB-1F2EA3189453}"/>
              </a:ext>
            </a:extLst>
          </p:cNvPr>
          <p:cNvSpPr txBox="1"/>
          <p:nvPr/>
        </p:nvSpPr>
        <p:spPr>
          <a:xfrm>
            <a:off x="1502461" y="8120723"/>
            <a:ext cx="1096281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3200" b="1">
                <a:solidFill>
                  <a:schemeClr val="bg1"/>
                </a:solidFill>
                <a:latin typeface="Calibri Light"/>
                <a:ea typeface="Calibri Light"/>
                <a:cs typeface="Calibri Light"/>
              </a:rPr>
              <a:t>RECURSOS DE CAPITAL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31A38F78-9A31-FF14-B476-74BC1E7A7D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482235"/>
              </p:ext>
            </p:extLst>
          </p:nvPr>
        </p:nvGraphicFramePr>
        <p:xfrm>
          <a:off x="1635370" y="3836094"/>
          <a:ext cx="21578204" cy="96513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78204">
                  <a:extLst>
                    <a:ext uri="{9D8B030D-6E8A-4147-A177-3AD203B41FA5}">
                      <a16:colId xmlns:a16="http://schemas.microsoft.com/office/drawing/2014/main" val="4239396220"/>
                    </a:ext>
                  </a:extLst>
                </a:gridCol>
              </a:tblGrid>
              <a:tr h="1437429">
                <a:tc>
                  <a:txBody>
                    <a:bodyPr/>
                    <a:lstStyle/>
                    <a:p>
                      <a:r>
                        <a:rPr lang="pt-BR" dirty="0"/>
                        <a:t>Indicador 03: Percentual de municípios com equipe de vigilância sanitária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229825"/>
                  </a:ext>
                </a:extLst>
              </a:tr>
              <a:tr h="2669510">
                <a:tc>
                  <a:txBody>
                    <a:bodyPr/>
                    <a:lstStyle/>
                    <a:p>
                      <a:r>
                        <a:rPr lang="pt-BR" b="1" dirty="0"/>
                        <a:t>Descrição do Indicador</a:t>
                      </a:r>
                      <a:r>
                        <a:rPr lang="pt-BR" dirty="0"/>
                        <a:t>: Avaliação do percentual </a:t>
                      </a:r>
                      <a:r>
                        <a:rPr lang="pt-BR" sz="3200" b="1" u="none" dirty="0"/>
                        <a:t>de</a:t>
                      </a:r>
                      <a:r>
                        <a:rPr lang="pt-BR" sz="4800" b="1" u="sng" dirty="0"/>
                        <a:t> municípios com coordenador de vigilância sanitária designado e pelo menos dois profissionais designados na função de autoridade sanitária</a:t>
                      </a:r>
                      <a:r>
                        <a:rPr lang="pt-BR" sz="4800" b="1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973558"/>
                  </a:ext>
                </a:extLst>
              </a:tr>
              <a:tr h="2669510">
                <a:tc>
                  <a:txBody>
                    <a:bodyPr/>
                    <a:lstStyle/>
                    <a:p>
                      <a:r>
                        <a:rPr lang="pt-BR" b="1" dirty="0"/>
                        <a:t>Método de cálculo: </a:t>
                      </a:r>
                      <a:r>
                        <a:rPr lang="pt-BR" b="0" dirty="0"/>
                        <a:t>(Número de municípios com equipe de vigilância sanitária / número de municípios participantes do programa na região) X 100.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2255404"/>
                  </a:ext>
                </a:extLst>
              </a:tr>
              <a:tr h="1437429">
                <a:tc>
                  <a:txBody>
                    <a:bodyPr/>
                    <a:lstStyle/>
                    <a:p>
                      <a:r>
                        <a:rPr lang="pt-BR" b="1" dirty="0"/>
                        <a:t>Periodicidade: </a:t>
                      </a:r>
                      <a:r>
                        <a:rPr lang="pt-BR" dirty="0"/>
                        <a:t>semestral.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399076"/>
                  </a:ext>
                </a:extLst>
              </a:tr>
              <a:tr h="1437429">
                <a:tc>
                  <a:txBody>
                    <a:bodyPr/>
                    <a:lstStyle/>
                    <a:p>
                      <a:r>
                        <a:rPr lang="pt-BR" b="1" dirty="0"/>
                        <a:t>Meta: </a:t>
                      </a:r>
                      <a:r>
                        <a:rPr lang="pt-BR" b="0" dirty="0"/>
                        <a:t>100% dos Municípios com equipe de vigilância sanitária.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5157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4885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8">
            <a:extLst>
              <a:ext uri="{FF2B5EF4-FFF2-40B4-BE49-F238E27FC236}">
                <a16:creationId xmlns:a16="http://schemas.microsoft.com/office/drawing/2014/main" id="{083809AB-B5D5-1FB8-4685-F97B16781F73}"/>
              </a:ext>
            </a:extLst>
          </p:cNvPr>
          <p:cNvSpPr txBox="1"/>
          <p:nvPr/>
        </p:nvSpPr>
        <p:spPr>
          <a:xfrm>
            <a:off x="1359910" y="277516"/>
            <a:ext cx="21673142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0" b="1" dirty="0">
                <a:solidFill>
                  <a:srgbClr val="5B9BD5"/>
                </a:solidFill>
                <a:latin typeface="Calibri" panose="020F0502020204030204"/>
                <a:ea typeface="+mn-lt"/>
                <a:cs typeface="Calibri" panose="020F0502020204030204"/>
              </a:rPr>
              <a:t>7</a:t>
            </a:r>
            <a:r>
              <a:rPr kumimoji="0" lang="pt-BR" sz="80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. ETAPAS PARA IMPLEMENTAÇÃO DO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PROGRAMA VISA-CIS</a:t>
            </a:r>
          </a:p>
        </p:txBody>
      </p:sp>
      <p:pic>
        <p:nvPicPr>
          <p:cNvPr id="13" name="Imagem 12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64CEB6D0-E908-E621-CDF8-32DDEBBBE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85804" y="2624589"/>
            <a:ext cx="3934444" cy="1307676"/>
          </a:xfrm>
          <a:prstGeom prst="rect">
            <a:avLst/>
          </a:prstGeom>
        </p:spPr>
      </p:pic>
      <p:pic>
        <p:nvPicPr>
          <p:cNvPr id="14" name="Imagem 13" descr="Uma imagem contendo animal, invertebrado, voando, olhando&#10;&#10;Descrição gerada automaticamente">
            <a:extLst>
              <a:ext uri="{FF2B5EF4-FFF2-40B4-BE49-F238E27FC236}">
                <a16:creationId xmlns:a16="http://schemas.microsoft.com/office/drawing/2014/main" id="{3AA52F6E-3057-B502-8318-2776FE095F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462416">
            <a:off x="21147067" y="2927031"/>
            <a:ext cx="3497886" cy="3329863"/>
          </a:xfrm>
          <a:prstGeom prst="rect">
            <a:avLst/>
          </a:prstGeom>
        </p:spPr>
      </p:pic>
      <p:pic>
        <p:nvPicPr>
          <p:cNvPr id="16" name="Imagem 15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1FAAEB43-2356-8CCC-D440-3A38302720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63008" y="6804219"/>
            <a:ext cx="3976123" cy="1517272"/>
          </a:xfrm>
          <a:prstGeom prst="rect">
            <a:avLst/>
          </a:prstGeom>
        </p:spPr>
      </p:pic>
      <p:pic>
        <p:nvPicPr>
          <p:cNvPr id="29" name="Imagem 28" descr="Uma imagem contendo Texto&#10;&#10;Descrição gerada automaticamente">
            <a:extLst>
              <a:ext uri="{FF2B5EF4-FFF2-40B4-BE49-F238E27FC236}">
                <a16:creationId xmlns:a16="http://schemas.microsoft.com/office/drawing/2014/main" id="{F8D09451-005D-172E-0CB3-335BA7F04A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77313" y="8050135"/>
            <a:ext cx="3934444" cy="1307678"/>
          </a:xfrm>
          <a:prstGeom prst="rect">
            <a:avLst/>
          </a:prstGeom>
        </p:spPr>
      </p:pic>
      <p:pic>
        <p:nvPicPr>
          <p:cNvPr id="30" name="Imagem 29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0FF30F24-B318-1715-83F6-149CCFD115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21452" y="7631779"/>
            <a:ext cx="3934443" cy="1317201"/>
          </a:xfrm>
          <a:prstGeom prst="rect">
            <a:avLst/>
          </a:prstGeom>
        </p:spPr>
      </p:pic>
      <p:pic>
        <p:nvPicPr>
          <p:cNvPr id="31" name="Imagem 30" descr="Uma imagem contendo Forma&#10;&#10;Descrição gerada automaticamente">
            <a:extLst>
              <a:ext uri="{FF2B5EF4-FFF2-40B4-BE49-F238E27FC236}">
                <a16:creationId xmlns:a16="http://schemas.microsoft.com/office/drawing/2014/main" id="{4C7871DF-9375-8D26-711F-F1442270D33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522094">
            <a:off x="15942634" y="6234659"/>
            <a:ext cx="3511884" cy="3630946"/>
          </a:xfrm>
          <a:prstGeom prst="rect">
            <a:avLst/>
          </a:prstGeom>
        </p:spPr>
      </p:pic>
      <p:pic>
        <p:nvPicPr>
          <p:cNvPr id="33" name="Imagem 32" descr="Uma imagem contendo animal, invertebrado, voando, olhando&#10;&#10;Descrição gerada automaticamente">
            <a:extLst>
              <a:ext uri="{FF2B5EF4-FFF2-40B4-BE49-F238E27FC236}">
                <a16:creationId xmlns:a16="http://schemas.microsoft.com/office/drawing/2014/main" id="{47B7078E-3FC6-8333-5347-5181A6DF39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6692775" y="8050133"/>
            <a:ext cx="3268435" cy="1215397"/>
          </a:xfrm>
          <a:prstGeom prst="rect">
            <a:avLst/>
          </a:prstGeom>
        </p:spPr>
      </p:pic>
      <p:sp>
        <p:nvSpPr>
          <p:cNvPr id="35" name="CaixaDeTexto 34">
            <a:extLst>
              <a:ext uri="{FF2B5EF4-FFF2-40B4-BE49-F238E27FC236}">
                <a16:creationId xmlns:a16="http://schemas.microsoft.com/office/drawing/2014/main" id="{26155B98-B84C-E50E-3DFB-59141C2BBBCD}"/>
              </a:ext>
            </a:extLst>
          </p:cNvPr>
          <p:cNvSpPr txBox="1"/>
          <p:nvPr/>
        </p:nvSpPr>
        <p:spPr>
          <a:xfrm>
            <a:off x="16726201" y="8749745"/>
            <a:ext cx="7353909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Recursos de natureza de capital (investimento):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são destinados para construção, ampliação ou adequação de imóveis e aquisição de equipamentos - repasse em parcela única para uso dentro de 24 meses. 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Recursos de custeio: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são destinados à manutenção das equipes e aquisição de insumos, materiais e serviços - repasse anual, condicionado </a:t>
            </a:r>
            <a:r>
              <a:rPr kumimoji="0" lang="pt-BR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ao cumprimento do Plano de Trabalho.</a:t>
            </a:r>
            <a:endParaRPr kumimoji="0" lang="pt-BR" sz="2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064F0124-8897-C8D0-76BB-FAC8FC81663D}"/>
              </a:ext>
            </a:extLst>
          </p:cNvPr>
          <p:cNvSpPr txBox="1"/>
          <p:nvPr/>
        </p:nvSpPr>
        <p:spPr>
          <a:xfrm>
            <a:off x="9865193" y="9284952"/>
            <a:ext cx="5783450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Os consórcios e municípios executam as ações previstas no Plano de Trabalho, envolvendo </a:t>
            </a:r>
            <a:r>
              <a:rPr kumimoji="0" lang="pt-BR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atividades como inspeções, investigações, monitoramento dos serviços, entre outras ações </a:t>
            </a:r>
            <a:r>
              <a:rPr kumimoji="0" lang="pt-BR" sz="24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relacionad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as.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PRAZO PARA EXECUÇÃO: 12 MESES APÓS LIBERAÇÃO DO RECURSO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F1BC5FF2-C2AF-D487-56A4-0E5BD1FCF339}"/>
              </a:ext>
            </a:extLst>
          </p:cNvPr>
          <p:cNvSpPr txBox="1"/>
          <p:nvPr/>
        </p:nvSpPr>
        <p:spPr>
          <a:xfrm>
            <a:off x="16303693" y="4180829"/>
            <a:ext cx="6609137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 consórcios, </a:t>
            </a:r>
            <a:r>
              <a:rPr kumimoji="0" lang="pt-BR" sz="24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 conjunto com os municípios, e com apoio da Regional, elaboram um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Plano de Trabalho que é submetido à SES para aprovação.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PRAZO: ATÉ 90 DIAS APÓS PACTUAÇÃO CIB MACR0RREGIONAL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F1583367-B106-EE77-A6D9-A77A89E334F2}"/>
              </a:ext>
            </a:extLst>
          </p:cNvPr>
          <p:cNvSpPr txBox="1"/>
          <p:nvPr/>
        </p:nvSpPr>
        <p:spPr>
          <a:xfrm>
            <a:off x="1669181" y="9615341"/>
            <a:ext cx="5803583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São utilizados relatórios e declarações emitidas pelos consórcios e municípios como fonte de dados para acompanhamento do Plano de Trabalho. Os indicadores serão acompanhados pelos Núcleos de Vigilância Sanitária e pela Superintendência de Vigilância Sanitária da SES-MG.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PRAZO: SEMESTRAL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24E3799-89FD-B674-A9D9-55ED57F5C0C7}"/>
              </a:ext>
            </a:extLst>
          </p:cNvPr>
          <p:cNvSpPr txBox="1"/>
          <p:nvPr/>
        </p:nvSpPr>
        <p:spPr>
          <a:xfrm>
            <a:off x="2025656" y="2924833"/>
            <a:ext cx="3934443" cy="954107"/>
          </a:xfrm>
          <a:prstGeom prst="rect">
            <a:avLst/>
          </a:prstGeom>
          <a:solidFill>
            <a:srgbClr val="99CC00"/>
          </a:solidFill>
          <a:ln w="57150">
            <a:solidFill>
              <a:srgbClr val="5B9BD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Manifestação do consórcio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0D4AA73-D177-F6F7-1176-2D223B0E98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1177633">
            <a:off x="6164659" y="2408461"/>
            <a:ext cx="2989355" cy="1883827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96E74B95-164D-C6C1-107D-7DA7784CB354}"/>
              </a:ext>
            </a:extLst>
          </p:cNvPr>
          <p:cNvSpPr txBox="1"/>
          <p:nvPr/>
        </p:nvSpPr>
        <p:spPr>
          <a:xfrm>
            <a:off x="9543313" y="2962016"/>
            <a:ext cx="4952081" cy="1384995"/>
          </a:xfrm>
          <a:prstGeom prst="rect">
            <a:avLst/>
          </a:prstGeom>
          <a:noFill/>
          <a:ln w="57150">
            <a:solidFill>
              <a:srgbClr val="48BB4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Análise da documentação e aprovação na CIB Macrorregional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70E415A2-1A18-7067-659D-8616271D510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985413">
            <a:off x="14697637" y="2145591"/>
            <a:ext cx="3288167" cy="2275940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D10EF097-AF2D-D4FB-4CF7-6AB6141BE94A}"/>
              </a:ext>
            </a:extLst>
          </p:cNvPr>
          <p:cNvSpPr txBox="1"/>
          <p:nvPr/>
        </p:nvSpPr>
        <p:spPr>
          <a:xfrm>
            <a:off x="7708481" y="4421531"/>
            <a:ext cx="83001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SVS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analise a documentação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Divulgação dos resultados (classificados ou não classificados)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CIB Macrorregional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pactua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 consórcio selecionado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pelo território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para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apoiar tecnicamente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 municípios jurisdicionados à URS nas ações de Vigilância Sanitária.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0BDDED62-88D4-C2F6-9D67-81E6B361A0DF}"/>
              </a:ext>
            </a:extLst>
          </p:cNvPr>
          <p:cNvSpPr txBox="1"/>
          <p:nvPr/>
        </p:nvSpPr>
        <p:spPr>
          <a:xfrm>
            <a:off x="1544805" y="4266767"/>
            <a:ext cx="54862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 municípios e  os consórcios 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devem manifestar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interesse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 aderir ao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Programa VISA-CIS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para fornecer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apoio técnico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aos municípios nas ações de Vigilância Sanitária.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PRAZO: 30 DIAS APÓS PUBLICAÇÃO DA 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DELIBERAÇÃO  -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5743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EAA2D80B-BBD5-2441-B73D-C6C8363F040D}"/>
              </a:ext>
            </a:extLst>
          </p:cNvPr>
          <p:cNvSpPr txBox="1"/>
          <p:nvPr/>
        </p:nvSpPr>
        <p:spPr>
          <a:xfrm>
            <a:off x="14096602" y="5811559"/>
            <a:ext cx="886405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98714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8">
            <a:extLst>
              <a:ext uri="{FF2B5EF4-FFF2-40B4-BE49-F238E27FC236}">
                <a16:creationId xmlns:a16="http://schemas.microsoft.com/office/drawing/2014/main" id="{9CCB096B-3E46-CB19-075F-28063EBAA471}"/>
              </a:ext>
            </a:extLst>
          </p:cNvPr>
          <p:cNvSpPr txBox="1"/>
          <p:nvPr/>
        </p:nvSpPr>
        <p:spPr>
          <a:xfrm>
            <a:off x="1256197" y="1169454"/>
            <a:ext cx="21352114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indent="-1371600">
              <a:buAutoNum type="arabicPeriod"/>
            </a:pPr>
            <a:r>
              <a:rPr lang="pt-BR" sz="8000" b="1" dirty="0">
                <a:solidFill>
                  <a:schemeClr val="accent5"/>
                </a:solidFill>
                <a:ea typeface="+mn-lt"/>
                <a:cs typeface="+mn-lt"/>
              </a:rPr>
              <a:t>PROGRAMA DE APOIO TÉCNICO AS </a:t>
            </a:r>
          </a:p>
          <a:p>
            <a:r>
              <a:rPr lang="pt-BR" sz="8000" b="1" dirty="0">
                <a:solidFill>
                  <a:schemeClr val="accent5"/>
                </a:solidFill>
                <a:ea typeface="+mn-lt"/>
                <a:cs typeface="+mn-lt"/>
              </a:rPr>
              <a:t>      AÇÕES DE VIGILÂNCIA SANITÁRIA </a:t>
            </a:r>
            <a:endParaRPr lang="pt-BR" sz="8000" dirty="0">
              <a:solidFill>
                <a:srgbClr val="5B9BD5"/>
              </a:solidFill>
              <a:ea typeface="+mn-lt"/>
              <a:cs typeface="+mn-lt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8361EC1-6978-0FC0-7F7E-A126B5F9E0A0}"/>
              </a:ext>
            </a:extLst>
          </p:cNvPr>
          <p:cNvSpPr txBox="1"/>
          <p:nvPr/>
        </p:nvSpPr>
        <p:spPr>
          <a:xfrm>
            <a:off x="1803536" y="3723999"/>
            <a:ext cx="21322680" cy="73898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Política de caráter transitório que tem como objetivo o </a:t>
            </a:r>
            <a:r>
              <a:rPr kumimoji="0" lang="pt-BR" sz="6000" b="1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fortalecimento</a:t>
            </a:r>
            <a:r>
              <a:rPr kumimoji="0" lang="pt-BR" sz="60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 regionalizado das ações de Vigilância Sanitária por meio da formação de </a:t>
            </a:r>
            <a:r>
              <a:rPr kumimoji="0" lang="pt-BR" sz="6000" b="1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equipes multidisciplinares</a:t>
            </a:r>
            <a:r>
              <a:rPr kumimoji="0" lang="pt-BR" sz="60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 nos </a:t>
            </a:r>
            <a:r>
              <a:rPr kumimoji="0" lang="pt-BR" sz="6000" b="1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Consórcios Públicos de Saúde</a:t>
            </a:r>
            <a:r>
              <a:rPr kumimoji="0" lang="pt-BR" sz="60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 para </a:t>
            </a:r>
            <a:r>
              <a:rPr kumimoji="0" lang="pt-BR" sz="6000" b="1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apoio técnico</a:t>
            </a:r>
            <a:r>
              <a:rPr kumimoji="0" lang="pt-BR" sz="60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 aos Municípios na execução das ações de Vigilância Sanitária.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  <a:p>
            <a:pPr algn="just">
              <a:lnSpc>
                <a:spcPct val="150000"/>
              </a:lnSpc>
            </a:pPr>
            <a:endParaRPr lang="pt-BR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0827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C17E655-08C6-AB4D-956A-FD56F9F38106}"/>
              </a:ext>
            </a:extLst>
          </p:cNvPr>
          <p:cNvSpPr txBox="1"/>
          <p:nvPr/>
        </p:nvSpPr>
        <p:spPr>
          <a:xfrm>
            <a:off x="1708110" y="3980880"/>
            <a:ext cx="21351432" cy="73835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4000" dirty="0">
                <a:solidFill>
                  <a:srgbClr val="3D3D3D"/>
                </a:solidFill>
                <a:ea typeface="+mn-lt"/>
                <a:cs typeface="+mn-lt"/>
              </a:rPr>
              <a:t>Constituir uma estrutura administrativa adequada nos Consórcios Públicos de Saúde;</a:t>
            </a:r>
            <a:endParaRPr lang="pt-BR" dirty="0">
              <a:ea typeface="Calibri" panose="020F0502020204030204"/>
              <a:cs typeface="Calibri" panose="020F0502020204030204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4000" dirty="0">
                <a:solidFill>
                  <a:srgbClr val="3D3D3D"/>
                </a:solidFill>
                <a:ea typeface="+mn-lt"/>
                <a:cs typeface="+mn-lt"/>
              </a:rPr>
              <a:t>Capacitar equipe multiprofissional específica para atuar nas ações de Vigilância Sanitária;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4000" dirty="0">
                <a:solidFill>
                  <a:srgbClr val="3D3D3D"/>
                </a:solidFill>
                <a:ea typeface="+mn-lt"/>
                <a:cs typeface="+mn-lt"/>
              </a:rPr>
              <a:t>Fixar profissionais de Vigilância Sanitária nos territórios;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4000" dirty="0">
                <a:solidFill>
                  <a:srgbClr val="3D3D3D"/>
                </a:solidFill>
                <a:ea typeface="+mn-lt"/>
                <a:cs typeface="+mn-lt"/>
              </a:rPr>
              <a:t>Harmonizar as ações e procedimentos de Vigilância Sanitária nos territórios por meio da regionalização e implementação de um sistema de gestão da qualidade;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4000" dirty="0">
                <a:solidFill>
                  <a:srgbClr val="3D3D3D"/>
                </a:solidFill>
                <a:ea typeface="+mn-lt"/>
                <a:cs typeface="+mn-lt"/>
              </a:rPr>
              <a:t>Fortalecer a Vigilância Sanitária dos municípios;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4000" dirty="0">
                <a:solidFill>
                  <a:srgbClr val="3D3D3D"/>
                </a:solidFill>
                <a:ea typeface="+mn-lt"/>
                <a:cs typeface="+mn-lt"/>
              </a:rPr>
              <a:t>Efetivo fortalecimento do sistema estadual de Vigilância Sanitária, por meio de diretrizes, requisitos e normas.</a:t>
            </a:r>
          </a:p>
        </p:txBody>
      </p:sp>
      <p:sp>
        <p:nvSpPr>
          <p:cNvPr id="4" name="CaixaDeTexto 8">
            <a:extLst>
              <a:ext uri="{FF2B5EF4-FFF2-40B4-BE49-F238E27FC236}">
                <a16:creationId xmlns:a16="http://schemas.microsoft.com/office/drawing/2014/main" id="{C31C5DA4-98D8-9ECD-BA6A-22F219CFFA71}"/>
              </a:ext>
            </a:extLst>
          </p:cNvPr>
          <p:cNvSpPr txBox="1"/>
          <p:nvPr/>
        </p:nvSpPr>
        <p:spPr>
          <a:xfrm>
            <a:off x="1511049" y="1224228"/>
            <a:ext cx="21352114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8000" b="1" dirty="0">
                <a:solidFill>
                  <a:schemeClr val="accent5"/>
                </a:solidFill>
                <a:ea typeface="+mn-lt"/>
                <a:cs typeface="+mn-lt"/>
              </a:rPr>
              <a:t>2. </a:t>
            </a:r>
            <a:r>
              <a:rPr lang="pt-BR" sz="8000" b="1" dirty="0">
                <a:solidFill>
                  <a:srgbClr val="5B9BD5"/>
                </a:solidFill>
                <a:ea typeface="+mn-lt"/>
                <a:cs typeface="+mn-lt"/>
              </a:rPr>
              <a:t>OBJETIVOS ESPECÍFICOS</a:t>
            </a:r>
          </a:p>
        </p:txBody>
      </p:sp>
    </p:spTree>
    <p:extLst>
      <p:ext uri="{BB962C8B-B14F-4D97-AF65-F5344CB8AC3E}">
        <p14:creationId xmlns:p14="http://schemas.microsoft.com/office/powerpoint/2010/main" val="2941293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lipse 31">
            <a:extLst>
              <a:ext uri="{FF2B5EF4-FFF2-40B4-BE49-F238E27FC236}">
                <a16:creationId xmlns:a16="http://schemas.microsoft.com/office/drawing/2014/main" id="{CB45D328-5720-C208-FFF2-4CE71BB52227}"/>
              </a:ext>
            </a:extLst>
          </p:cNvPr>
          <p:cNvSpPr/>
          <p:nvPr/>
        </p:nvSpPr>
        <p:spPr>
          <a:xfrm>
            <a:off x="3367491" y="2727502"/>
            <a:ext cx="13951956" cy="9771913"/>
          </a:xfrm>
          <a:custGeom>
            <a:avLst/>
            <a:gdLst>
              <a:gd name="connsiteX0" fmla="*/ 0 w 13951956"/>
              <a:gd name="connsiteY0" fmla="*/ 4885957 h 9771913"/>
              <a:gd name="connsiteX1" fmla="*/ 6975978 w 13951956"/>
              <a:gd name="connsiteY1" fmla="*/ 0 h 9771913"/>
              <a:gd name="connsiteX2" fmla="*/ 13951956 w 13951956"/>
              <a:gd name="connsiteY2" fmla="*/ 4885957 h 9771913"/>
              <a:gd name="connsiteX3" fmla="*/ 6975978 w 13951956"/>
              <a:gd name="connsiteY3" fmla="*/ 9771914 h 9771913"/>
              <a:gd name="connsiteX4" fmla="*/ 0 w 13951956"/>
              <a:gd name="connsiteY4" fmla="*/ 4885957 h 9771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1956" h="9771913" fill="none" extrusionOk="0">
                <a:moveTo>
                  <a:pt x="0" y="4885957"/>
                </a:moveTo>
                <a:cubicBezTo>
                  <a:pt x="59362" y="2555621"/>
                  <a:pt x="2612455" y="301400"/>
                  <a:pt x="6975978" y="0"/>
                </a:cubicBezTo>
                <a:cubicBezTo>
                  <a:pt x="10745468" y="20413"/>
                  <a:pt x="13981039" y="2254615"/>
                  <a:pt x="13951956" y="4885957"/>
                </a:cubicBezTo>
                <a:cubicBezTo>
                  <a:pt x="14035817" y="7176948"/>
                  <a:pt x="10801571" y="9704481"/>
                  <a:pt x="6975978" y="9771914"/>
                </a:cubicBezTo>
                <a:cubicBezTo>
                  <a:pt x="3231527" y="9769724"/>
                  <a:pt x="-24218" y="7626593"/>
                  <a:pt x="0" y="4885957"/>
                </a:cubicBezTo>
                <a:close/>
              </a:path>
              <a:path w="13951956" h="9771913" stroke="0" extrusionOk="0">
                <a:moveTo>
                  <a:pt x="0" y="4885957"/>
                </a:moveTo>
                <a:cubicBezTo>
                  <a:pt x="7308" y="1583904"/>
                  <a:pt x="3616639" y="430006"/>
                  <a:pt x="6975978" y="0"/>
                </a:cubicBezTo>
                <a:cubicBezTo>
                  <a:pt x="10444841" y="60445"/>
                  <a:pt x="14225850" y="2100570"/>
                  <a:pt x="13951956" y="4885957"/>
                </a:cubicBezTo>
                <a:cubicBezTo>
                  <a:pt x="13789176" y="7240644"/>
                  <a:pt x="10694842" y="9869144"/>
                  <a:pt x="6975978" y="9771914"/>
                </a:cubicBezTo>
                <a:cubicBezTo>
                  <a:pt x="2868884" y="9640412"/>
                  <a:pt x="-115327" y="7591461"/>
                  <a:pt x="0" y="4885957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57150">
            <a:prstDash val="dash"/>
            <a:extLst>
              <a:ext uri="{C807C97D-BFC1-408E-A445-0C87EB9F89A2}">
                <ask:lineSketchStyleProps xmlns:ask="http://schemas.microsoft.com/office/drawing/2018/sketchyshapes" xmlns="" sd="109651708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52F87B7A-21A4-425C-DBC7-096C1BD998F0}"/>
              </a:ext>
            </a:extLst>
          </p:cNvPr>
          <p:cNvSpPr/>
          <p:nvPr/>
        </p:nvSpPr>
        <p:spPr>
          <a:xfrm>
            <a:off x="6606653" y="4316909"/>
            <a:ext cx="3473537" cy="2452790"/>
          </a:xfrm>
          <a:custGeom>
            <a:avLst/>
            <a:gdLst>
              <a:gd name="connsiteX0" fmla="*/ 0 w 3473537"/>
              <a:gd name="connsiteY0" fmla="*/ 1226395 h 2452790"/>
              <a:gd name="connsiteX1" fmla="*/ 1736769 w 3473537"/>
              <a:gd name="connsiteY1" fmla="*/ 0 h 2452790"/>
              <a:gd name="connsiteX2" fmla="*/ 3473538 w 3473537"/>
              <a:gd name="connsiteY2" fmla="*/ 1226395 h 2452790"/>
              <a:gd name="connsiteX3" fmla="*/ 1736769 w 3473537"/>
              <a:gd name="connsiteY3" fmla="*/ 2452790 h 2452790"/>
              <a:gd name="connsiteX4" fmla="*/ 0 w 3473537"/>
              <a:gd name="connsiteY4" fmla="*/ 1226395 h 2452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3537" h="2452790" extrusionOk="0">
                <a:moveTo>
                  <a:pt x="0" y="1226395"/>
                </a:moveTo>
                <a:cubicBezTo>
                  <a:pt x="-18877" y="489819"/>
                  <a:pt x="599097" y="15368"/>
                  <a:pt x="1736769" y="0"/>
                </a:cubicBezTo>
                <a:cubicBezTo>
                  <a:pt x="2618365" y="108100"/>
                  <a:pt x="3378604" y="449289"/>
                  <a:pt x="3473538" y="1226395"/>
                </a:cubicBezTo>
                <a:cubicBezTo>
                  <a:pt x="3553303" y="2038551"/>
                  <a:pt x="2753075" y="2468184"/>
                  <a:pt x="1736769" y="2452790"/>
                </a:cubicBezTo>
                <a:cubicBezTo>
                  <a:pt x="692547" y="2511808"/>
                  <a:pt x="-42969" y="1865050"/>
                  <a:pt x="0" y="1226395"/>
                </a:cubicBezTo>
                <a:close/>
              </a:path>
            </a:pathLst>
          </a:custGeom>
          <a:noFill/>
          <a:ln w="28575">
            <a:prstDash val="solid"/>
            <a:extLst>
              <a:ext uri="{C807C97D-BFC1-408E-A445-0C87EB9F89A2}">
                <ask:lineSketchStyleProps xmlns:ask="http://schemas.microsoft.com/office/drawing/2018/sketchyshapes" xmlns="" sd="349921161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9ACDE099-CF62-BEF4-D1AD-32DDB63C8FF3}"/>
              </a:ext>
            </a:extLst>
          </p:cNvPr>
          <p:cNvSpPr/>
          <p:nvPr/>
        </p:nvSpPr>
        <p:spPr>
          <a:xfrm>
            <a:off x="10235756" y="3630129"/>
            <a:ext cx="3689484" cy="3610505"/>
          </a:xfrm>
          <a:custGeom>
            <a:avLst/>
            <a:gdLst>
              <a:gd name="connsiteX0" fmla="*/ 0 w 3689484"/>
              <a:gd name="connsiteY0" fmla="*/ 1805253 h 3610505"/>
              <a:gd name="connsiteX1" fmla="*/ 1844742 w 3689484"/>
              <a:gd name="connsiteY1" fmla="*/ 0 h 3610505"/>
              <a:gd name="connsiteX2" fmla="*/ 3689484 w 3689484"/>
              <a:gd name="connsiteY2" fmla="*/ 1805253 h 3610505"/>
              <a:gd name="connsiteX3" fmla="*/ 1844742 w 3689484"/>
              <a:gd name="connsiteY3" fmla="*/ 3610506 h 3610505"/>
              <a:gd name="connsiteX4" fmla="*/ 0 w 3689484"/>
              <a:gd name="connsiteY4" fmla="*/ 1805253 h 3610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9484" h="3610505" extrusionOk="0">
                <a:moveTo>
                  <a:pt x="0" y="1805253"/>
                </a:moveTo>
                <a:cubicBezTo>
                  <a:pt x="-36578" y="693416"/>
                  <a:pt x="576929" y="21439"/>
                  <a:pt x="1844742" y="0"/>
                </a:cubicBezTo>
                <a:cubicBezTo>
                  <a:pt x="2849324" y="19839"/>
                  <a:pt x="3550136" y="661767"/>
                  <a:pt x="3689484" y="1805253"/>
                </a:cubicBezTo>
                <a:cubicBezTo>
                  <a:pt x="3726391" y="2864655"/>
                  <a:pt x="2943193" y="3631968"/>
                  <a:pt x="1844742" y="3610506"/>
                </a:cubicBezTo>
                <a:cubicBezTo>
                  <a:pt x="793095" y="3633288"/>
                  <a:pt x="-33259" y="2772340"/>
                  <a:pt x="0" y="1805253"/>
                </a:cubicBezTo>
                <a:close/>
              </a:path>
            </a:pathLst>
          </a:custGeom>
          <a:noFill/>
          <a:ln w="28575">
            <a:prstDash val="solid"/>
            <a:extLst>
              <a:ext uri="{C807C97D-BFC1-408E-A445-0C87EB9F89A2}">
                <ask:lineSketchStyleProps xmlns:ask="http://schemas.microsoft.com/office/drawing/2018/sketchyshapes" xmlns="" sd="349921161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4031B648-A495-D20B-DC73-4B0F6471BB01}"/>
              </a:ext>
            </a:extLst>
          </p:cNvPr>
          <p:cNvSpPr/>
          <p:nvPr/>
        </p:nvSpPr>
        <p:spPr>
          <a:xfrm>
            <a:off x="8129905" y="6632344"/>
            <a:ext cx="3473537" cy="4218796"/>
          </a:xfrm>
          <a:custGeom>
            <a:avLst/>
            <a:gdLst>
              <a:gd name="connsiteX0" fmla="*/ 0 w 3473537"/>
              <a:gd name="connsiteY0" fmla="*/ 2109398 h 4218796"/>
              <a:gd name="connsiteX1" fmla="*/ 1736769 w 3473537"/>
              <a:gd name="connsiteY1" fmla="*/ 0 h 4218796"/>
              <a:gd name="connsiteX2" fmla="*/ 3473538 w 3473537"/>
              <a:gd name="connsiteY2" fmla="*/ 2109398 h 4218796"/>
              <a:gd name="connsiteX3" fmla="*/ 1736769 w 3473537"/>
              <a:gd name="connsiteY3" fmla="*/ 4218796 h 4218796"/>
              <a:gd name="connsiteX4" fmla="*/ 0 w 3473537"/>
              <a:gd name="connsiteY4" fmla="*/ 2109398 h 4218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3537" h="4218796" extrusionOk="0">
                <a:moveTo>
                  <a:pt x="0" y="2109398"/>
                </a:moveTo>
                <a:cubicBezTo>
                  <a:pt x="-39671" y="819877"/>
                  <a:pt x="709235" y="5885"/>
                  <a:pt x="1736769" y="0"/>
                </a:cubicBezTo>
                <a:cubicBezTo>
                  <a:pt x="2637080" y="82028"/>
                  <a:pt x="3290930" y="752466"/>
                  <a:pt x="3473538" y="2109398"/>
                </a:cubicBezTo>
                <a:cubicBezTo>
                  <a:pt x="3487730" y="3298377"/>
                  <a:pt x="2844742" y="4258896"/>
                  <a:pt x="1736769" y="4218796"/>
                </a:cubicBezTo>
                <a:cubicBezTo>
                  <a:pt x="578847" y="4356732"/>
                  <a:pt x="-80878" y="3201612"/>
                  <a:pt x="0" y="2109398"/>
                </a:cubicBezTo>
                <a:close/>
              </a:path>
            </a:pathLst>
          </a:custGeom>
          <a:noFill/>
          <a:ln w="28575">
            <a:prstDash val="solid"/>
            <a:extLst>
              <a:ext uri="{C807C97D-BFC1-408E-A445-0C87EB9F89A2}">
                <ask:lineSketchStyleProps xmlns:ask="http://schemas.microsoft.com/office/drawing/2018/sketchyshapes" xmlns="" sd="349921161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CB73177F-CD95-9743-9FA7-6B32C569B38F}"/>
              </a:ext>
            </a:extLst>
          </p:cNvPr>
          <p:cNvSpPr/>
          <p:nvPr/>
        </p:nvSpPr>
        <p:spPr>
          <a:xfrm>
            <a:off x="11816630" y="7240636"/>
            <a:ext cx="4219535" cy="3610505"/>
          </a:xfrm>
          <a:custGeom>
            <a:avLst/>
            <a:gdLst>
              <a:gd name="connsiteX0" fmla="*/ 0 w 4219535"/>
              <a:gd name="connsiteY0" fmla="*/ 1805253 h 3610505"/>
              <a:gd name="connsiteX1" fmla="*/ 2109768 w 4219535"/>
              <a:gd name="connsiteY1" fmla="*/ 0 h 3610505"/>
              <a:gd name="connsiteX2" fmla="*/ 4219536 w 4219535"/>
              <a:gd name="connsiteY2" fmla="*/ 1805253 h 3610505"/>
              <a:gd name="connsiteX3" fmla="*/ 2109768 w 4219535"/>
              <a:gd name="connsiteY3" fmla="*/ 3610506 h 3610505"/>
              <a:gd name="connsiteX4" fmla="*/ 0 w 4219535"/>
              <a:gd name="connsiteY4" fmla="*/ 1805253 h 3610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9535" h="3610505" extrusionOk="0">
                <a:moveTo>
                  <a:pt x="0" y="1805253"/>
                </a:moveTo>
                <a:cubicBezTo>
                  <a:pt x="-83065" y="547490"/>
                  <a:pt x="854603" y="7747"/>
                  <a:pt x="2109768" y="0"/>
                </a:cubicBezTo>
                <a:cubicBezTo>
                  <a:pt x="3260720" y="19839"/>
                  <a:pt x="4080188" y="661767"/>
                  <a:pt x="4219536" y="1805253"/>
                </a:cubicBezTo>
                <a:cubicBezTo>
                  <a:pt x="4344255" y="3013096"/>
                  <a:pt x="3436468" y="3654036"/>
                  <a:pt x="2109768" y="3610506"/>
                </a:cubicBezTo>
                <a:cubicBezTo>
                  <a:pt x="911751" y="3633288"/>
                  <a:pt x="-33259" y="2772340"/>
                  <a:pt x="0" y="1805253"/>
                </a:cubicBezTo>
                <a:close/>
              </a:path>
            </a:pathLst>
          </a:custGeom>
          <a:noFill/>
          <a:ln w="28575">
            <a:prstDash val="solid"/>
            <a:extLst>
              <a:ext uri="{C807C97D-BFC1-408E-A445-0C87EB9F89A2}">
                <ask:lineSketchStyleProps xmlns:ask="http://schemas.microsoft.com/office/drawing/2018/sketchyshapes" xmlns="" sd="349921161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0C1979F-BA2B-1763-9450-E25E8613298F}"/>
              </a:ext>
            </a:extLst>
          </p:cNvPr>
          <p:cNvSpPr txBox="1"/>
          <p:nvPr/>
        </p:nvSpPr>
        <p:spPr>
          <a:xfrm>
            <a:off x="7097360" y="4308907"/>
            <a:ext cx="2505123" cy="6718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>
                <a:solidFill>
                  <a:srgbClr val="172C51"/>
                </a:solidFill>
                <a:ea typeface="Calibri"/>
                <a:cs typeface="Calibri"/>
              </a:rPr>
              <a:t>Município</a:t>
            </a:r>
            <a:endParaRPr lang="pt-BR" sz="6600" b="1">
              <a:solidFill>
                <a:srgbClr val="172C51"/>
              </a:solidFill>
              <a:ea typeface="Calibri"/>
              <a:cs typeface="Calibri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4489C49-E375-4699-47D3-C566049C0BE6}"/>
              </a:ext>
            </a:extLst>
          </p:cNvPr>
          <p:cNvSpPr txBox="1"/>
          <p:nvPr/>
        </p:nvSpPr>
        <p:spPr>
          <a:xfrm>
            <a:off x="10843206" y="3622126"/>
            <a:ext cx="2505123" cy="6718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>
                <a:solidFill>
                  <a:srgbClr val="172C51"/>
                </a:solidFill>
                <a:ea typeface="Calibri"/>
                <a:cs typeface="Calibri"/>
              </a:rPr>
              <a:t>Município</a:t>
            </a:r>
            <a:endParaRPr lang="pt-BR" sz="6600" b="1">
              <a:solidFill>
                <a:srgbClr val="172C51"/>
              </a:solidFill>
              <a:ea typeface="Calibri"/>
              <a:cs typeface="Calibri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56D1839-417C-599A-9AC0-EA41BDFDFDF3}"/>
              </a:ext>
            </a:extLst>
          </p:cNvPr>
          <p:cNvSpPr txBox="1"/>
          <p:nvPr/>
        </p:nvSpPr>
        <p:spPr>
          <a:xfrm>
            <a:off x="8624774" y="6624340"/>
            <a:ext cx="2505123" cy="6718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>
                <a:solidFill>
                  <a:srgbClr val="172C51"/>
                </a:solidFill>
                <a:ea typeface="Calibri"/>
                <a:cs typeface="Calibri"/>
              </a:rPr>
              <a:t>Município</a:t>
            </a:r>
            <a:endParaRPr lang="pt-BR" sz="6600" b="1">
              <a:solidFill>
                <a:srgbClr val="172C51"/>
              </a:solidFill>
              <a:ea typeface="Calibri"/>
              <a:cs typeface="Calibri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0002699-844A-3403-4C1D-E327B2320BB1}"/>
              </a:ext>
            </a:extLst>
          </p:cNvPr>
          <p:cNvSpPr txBox="1"/>
          <p:nvPr/>
        </p:nvSpPr>
        <p:spPr>
          <a:xfrm>
            <a:off x="12664374" y="7232632"/>
            <a:ext cx="2505123" cy="6718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>
                <a:solidFill>
                  <a:srgbClr val="172C51"/>
                </a:solidFill>
                <a:ea typeface="Calibri"/>
                <a:cs typeface="Calibri"/>
              </a:rPr>
              <a:t>Município</a:t>
            </a:r>
            <a:endParaRPr lang="pt-BR" sz="6600" b="1">
              <a:solidFill>
                <a:srgbClr val="172C51"/>
              </a:solidFill>
              <a:ea typeface="Calibri"/>
              <a:cs typeface="Calibri"/>
            </a:endParaRPr>
          </a:p>
        </p:txBody>
      </p:sp>
      <p:pic>
        <p:nvPicPr>
          <p:cNvPr id="13" name="Imagem 12" descr="Ícone&#10;&#10;Descrição gerada automaticamente">
            <a:extLst>
              <a:ext uri="{FF2B5EF4-FFF2-40B4-BE49-F238E27FC236}">
                <a16:creationId xmlns:a16="http://schemas.microsoft.com/office/drawing/2014/main" id="{EF3D4501-566A-86C6-503D-4CBB65D2F1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7449" y="4978837"/>
            <a:ext cx="854628" cy="814981"/>
          </a:xfrm>
          <a:prstGeom prst="rect">
            <a:avLst/>
          </a:prstGeom>
        </p:spPr>
      </p:pic>
      <p:pic>
        <p:nvPicPr>
          <p:cNvPr id="17" name="Imagem 16" descr="Ícone&#10;&#10;Descrição gerada automaticamente">
            <a:extLst>
              <a:ext uri="{FF2B5EF4-FFF2-40B4-BE49-F238E27FC236}">
                <a16:creationId xmlns:a16="http://schemas.microsoft.com/office/drawing/2014/main" id="{C6F53AC4-B1BA-693A-F51F-A274089EB0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2350" y="7353137"/>
            <a:ext cx="854628" cy="814981"/>
          </a:xfrm>
          <a:prstGeom prst="rect">
            <a:avLst/>
          </a:prstGeom>
        </p:spPr>
      </p:pic>
      <p:pic>
        <p:nvPicPr>
          <p:cNvPr id="19" name="Imagem 18" descr="Ícone&#10;&#10;Descrição gerada automaticamente">
            <a:extLst>
              <a:ext uri="{FF2B5EF4-FFF2-40B4-BE49-F238E27FC236}">
                <a16:creationId xmlns:a16="http://schemas.microsoft.com/office/drawing/2014/main" id="{16453450-D15A-B411-2B6E-10F13289BA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72252" y="8079163"/>
            <a:ext cx="854628" cy="814981"/>
          </a:xfrm>
          <a:prstGeom prst="rect">
            <a:avLst/>
          </a:prstGeom>
        </p:spPr>
      </p:pic>
      <p:pic>
        <p:nvPicPr>
          <p:cNvPr id="20" name="Imagem 19" descr="Ícone&#10;&#10;Descrição gerada automaticamente">
            <a:extLst>
              <a:ext uri="{FF2B5EF4-FFF2-40B4-BE49-F238E27FC236}">
                <a16:creationId xmlns:a16="http://schemas.microsoft.com/office/drawing/2014/main" id="{15892298-64D1-EAD7-A715-57D09D64C0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95005" y="4586390"/>
            <a:ext cx="854628" cy="814981"/>
          </a:xfrm>
          <a:prstGeom prst="rect">
            <a:avLst/>
          </a:prstGeom>
        </p:spPr>
      </p:pic>
      <p:pic>
        <p:nvPicPr>
          <p:cNvPr id="6" name="Imagem 5" descr="Ícone&#10;&#10;Descrição gerada automaticamente">
            <a:extLst>
              <a:ext uri="{FF2B5EF4-FFF2-40B4-BE49-F238E27FC236}">
                <a16:creationId xmlns:a16="http://schemas.microsoft.com/office/drawing/2014/main" id="{DFAC810A-A257-2B6E-A22F-5EA9388E72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69920" y="8079161"/>
            <a:ext cx="795735" cy="814983"/>
          </a:xfrm>
          <a:prstGeom prst="rect">
            <a:avLst/>
          </a:prstGeom>
        </p:spPr>
      </p:pic>
      <p:pic>
        <p:nvPicPr>
          <p:cNvPr id="8" name="Imagem 7" descr="Ícone&#10;&#10;Descrição gerada automaticamente">
            <a:extLst>
              <a:ext uri="{FF2B5EF4-FFF2-40B4-BE49-F238E27FC236}">
                <a16:creationId xmlns:a16="http://schemas.microsoft.com/office/drawing/2014/main" id="{658CB604-BC2A-8B6C-170B-469414F5E6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12654" y="4586387"/>
            <a:ext cx="795735" cy="814983"/>
          </a:xfrm>
          <a:prstGeom prst="rect">
            <a:avLst/>
          </a:prstGeom>
        </p:spPr>
      </p:pic>
      <p:pic>
        <p:nvPicPr>
          <p:cNvPr id="22" name="Imagem 21" descr="Ícone&#10;&#10;Descrição gerada automaticamente">
            <a:extLst>
              <a:ext uri="{FF2B5EF4-FFF2-40B4-BE49-F238E27FC236}">
                <a16:creationId xmlns:a16="http://schemas.microsoft.com/office/drawing/2014/main" id="{36A48781-8525-6BCB-67C1-1F7CAB88FFD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9398" r="68227" b="402"/>
          <a:stretch/>
        </p:blipFill>
        <p:spPr>
          <a:xfrm>
            <a:off x="8309589" y="4861102"/>
            <a:ext cx="647189" cy="937280"/>
          </a:xfrm>
          <a:prstGeom prst="rect">
            <a:avLst/>
          </a:prstGeom>
        </p:spPr>
      </p:pic>
      <p:pic>
        <p:nvPicPr>
          <p:cNvPr id="23" name="Imagem 22" descr="Ícone&#10;&#10;Descrição gerada automaticamente">
            <a:extLst>
              <a:ext uri="{FF2B5EF4-FFF2-40B4-BE49-F238E27FC236}">
                <a16:creationId xmlns:a16="http://schemas.microsoft.com/office/drawing/2014/main" id="{20934502-C02B-78DB-4CDC-1AAEE5D3A3A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9398" r="68227" b="402"/>
          <a:stretch/>
        </p:blipFill>
        <p:spPr>
          <a:xfrm>
            <a:off x="9915022" y="7294270"/>
            <a:ext cx="647189" cy="937280"/>
          </a:xfrm>
          <a:prstGeom prst="rect">
            <a:avLst/>
          </a:prstGeom>
        </p:spPr>
      </p:pic>
      <p:pic>
        <p:nvPicPr>
          <p:cNvPr id="24" name="Imagem 23" descr="Ícone&#10;&#10;Descrição gerada automaticamente">
            <a:extLst>
              <a:ext uri="{FF2B5EF4-FFF2-40B4-BE49-F238E27FC236}">
                <a16:creationId xmlns:a16="http://schemas.microsoft.com/office/drawing/2014/main" id="{B3D6B2A2-6428-8415-FCDC-6B6A514051B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9398" r="68227" b="402"/>
          <a:stretch/>
        </p:blipFill>
        <p:spPr>
          <a:xfrm>
            <a:off x="9536910" y="8275386"/>
            <a:ext cx="647189" cy="937280"/>
          </a:xfrm>
          <a:prstGeom prst="rect">
            <a:avLst/>
          </a:prstGeom>
        </p:spPr>
      </p:pic>
      <p:pic>
        <p:nvPicPr>
          <p:cNvPr id="25" name="Imagem 24" descr="Ícone&#10;&#10;Descrição gerada automaticamente">
            <a:extLst>
              <a:ext uri="{FF2B5EF4-FFF2-40B4-BE49-F238E27FC236}">
                <a16:creationId xmlns:a16="http://schemas.microsoft.com/office/drawing/2014/main" id="{38880D1B-CD54-EEF8-DA12-0918EC420F1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9398" r="68227" b="402"/>
          <a:stretch/>
        </p:blipFill>
        <p:spPr>
          <a:xfrm>
            <a:off x="13281606" y="8883678"/>
            <a:ext cx="647189" cy="937280"/>
          </a:xfrm>
          <a:prstGeom prst="rect">
            <a:avLst/>
          </a:prstGeom>
        </p:spPr>
      </p:pic>
      <p:pic>
        <p:nvPicPr>
          <p:cNvPr id="26" name="Imagem 25" descr="Ícone&#10;&#10;Descrição gerada automaticamente">
            <a:extLst>
              <a:ext uri="{FF2B5EF4-FFF2-40B4-BE49-F238E27FC236}">
                <a16:creationId xmlns:a16="http://schemas.microsoft.com/office/drawing/2014/main" id="{283547CD-0AD4-81FF-16CA-2D85AFE52F8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9398" r="68227" b="402"/>
          <a:stretch/>
        </p:blipFill>
        <p:spPr>
          <a:xfrm>
            <a:off x="12018486" y="5390905"/>
            <a:ext cx="647189" cy="937280"/>
          </a:xfrm>
          <a:prstGeom prst="rect">
            <a:avLst/>
          </a:prstGeom>
        </p:spPr>
      </p:pic>
      <p:pic>
        <p:nvPicPr>
          <p:cNvPr id="27" name="Imagem 26" descr="Ícone&#10;&#10;Descrição gerada automaticamente">
            <a:extLst>
              <a:ext uri="{FF2B5EF4-FFF2-40B4-BE49-F238E27FC236}">
                <a16:creationId xmlns:a16="http://schemas.microsoft.com/office/drawing/2014/main" id="{B7DEFC1F-2AC9-6966-CC27-BBF18217DA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26450" y="5489016"/>
            <a:ext cx="383470" cy="383290"/>
          </a:xfrm>
          <a:prstGeom prst="rect">
            <a:avLst/>
          </a:prstGeom>
        </p:spPr>
      </p:pic>
      <p:pic>
        <p:nvPicPr>
          <p:cNvPr id="28" name="Imagem 27" descr="Ícone&#10;&#10;Descrição gerada automaticamente">
            <a:extLst>
              <a:ext uri="{FF2B5EF4-FFF2-40B4-BE49-F238E27FC236}">
                <a16:creationId xmlns:a16="http://schemas.microsoft.com/office/drawing/2014/main" id="{6A3FEC5A-AB92-EE6C-FB22-425B38C011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92471" y="7981050"/>
            <a:ext cx="383470" cy="383290"/>
          </a:xfrm>
          <a:prstGeom prst="rect">
            <a:avLst/>
          </a:prstGeom>
        </p:spPr>
      </p:pic>
      <p:pic>
        <p:nvPicPr>
          <p:cNvPr id="29" name="Imagem 28" descr="Ícone&#10;&#10;Descrição gerada automaticamente">
            <a:extLst>
              <a:ext uri="{FF2B5EF4-FFF2-40B4-BE49-F238E27FC236}">
                <a16:creationId xmlns:a16="http://schemas.microsoft.com/office/drawing/2014/main" id="{E045C76D-D620-091F-C2B1-1B6F608297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33860" y="8981788"/>
            <a:ext cx="383470" cy="383290"/>
          </a:xfrm>
          <a:prstGeom prst="rect">
            <a:avLst/>
          </a:prstGeom>
        </p:spPr>
      </p:pic>
      <p:pic>
        <p:nvPicPr>
          <p:cNvPr id="30" name="Imagem 29" descr="Ícone&#10;&#10;Descrição gerada automaticamente">
            <a:extLst>
              <a:ext uri="{FF2B5EF4-FFF2-40B4-BE49-F238E27FC236}">
                <a16:creationId xmlns:a16="http://schemas.microsoft.com/office/drawing/2014/main" id="{E35DC358-58A9-B43F-D1D9-DC0793BD89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98048" y="9433101"/>
            <a:ext cx="383470" cy="383290"/>
          </a:xfrm>
          <a:prstGeom prst="rect">
            <a:avLst/>
          </a:prstGeom>
        </p:spPr>
      </p:pic>
      <p:pic>
        <p:nvPicPr>
          <p:cNvPr id="31" name="Imagem 30" descr="Ícone&#10;&#10;Descrição gerada automaticamente">
            <a:extLst>
              <a:ext uri="{FF2B5EF4-FFF2-40B4-BE49-F238E27FC236}">
                <a16:creationId xmlns:a16="http://schemas.microsoft.com/office/drawing/2014/main" id="{8D020ACD-FB42-4569-3916-45088187DD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74042" y="5959950"/>
            <a:ext cx="383470" cy="38329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368CEACE-E8D9-4ECE-E185-7B04B2989443}"/>
              </a:ext>
            </a:extLst>
          </p:cNvPr>
          <p:cNvSpPr txBox="1"/>
          <p:nvPr/>
        </p:nvSpPr>
        <p:spPr>
          <a:xfrm>
            <a:off x="3946975" y="6781319"/>
            <a:ext cx="2505123" cy="196451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>
                <a:solidFill>
                  <a:srgbClr val="172C51"/>
                </a:solidFill>
                <a:ea typeface="Calibri"/>
                <a:cs typeface="Calibri"/>
              </a:rPr>
              <a:t>CONSÓRCIO PÚBLICO DE SAÚDE</a:t>
            </a:r>
            <a:endParaRPr lang="pt-BR" sz="6600" b="1">
              <a:solidFill>
                <a:srgbClr val="172C51"/>
              </a:solidFill>
              <a:ea typeface="Calibri"/>
              <a:cs typeface="Calibri"/>
            </a:endParaRPr>
          </a:p>
        </p:txBody>
      </p:sp>
      <p:pic>
        <p:nvPicPr>
          <p:cNvPr id="16" name="Imagem 15" descr="Ícone&#10;&#10;Descrição gerada automaticamente">
            <a:extLst>
              <a:ext uri="{FF2B5EF4-FFF2-40B4-BE49-F238E27FC236}">
                <a16:creationId xmlns:a16="http://schemas.microsoft.com/office/drawing/2014/main" id="{E1ED0DCD-C6B0-2C1F-A139-1AD7020EB7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46080" y="7353135"/>
            <a:ext cx="717209" cy="814980"/>
          </a:xfrm>
          <a:prstGeom prst="rect">
            <a:avLst/>
          </a:prstGeom>
        </p:spPr>
      </p:pic>
      <p:pic>
        <p:nvPicPr>
          <p:cNvPr id="18" name="Imagem 17" descr="Ícone&#10;&#10;Descrição gerada automaticamente">
            <a:extLst>
              <a:ext uri="{FF2B5EF4-FFF2-40B4-BE49-F238E27FC236}">
                <a16:creationId xmlns:a16="http://schemas.microsoft.com/office/drawing/2014/main" id="{F93E9E0A-26D8-0092-806F-AA59EE2E81D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05492" y="9805926"/>
            <a:ext cx="972419" cy="795359"/>
          </a:xfrm>
          <a:prstGeom prst="rect">
            <a:avLst/>
          </a:prstGeom>
        </p:spPr>
      </p:pic>
      <p:pic>
        <p:nvPicPr>
          <p:cNvPr id="33" name="Imagem 32" descr="Ícone&#10;&#10;Descrição gerada automaticamente">
            <a:extLst>
              <a:ext uri="{FF2B5EF4-FFF2-40B4-BE49-F238E27FC236}">
                <a16:creationId xmlns:a16="http://schemas.microsoft.com/office/drawing/2014/main" id="{71EB2065-5D03-F01C-AEBA-11321983F3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52" y="8805185"/>
            <a:ext cx="795735" cy="814983"/>
          </a:xfrm>
          <a:prstGeom prst="rect">
            <a:avLst/>
          </a:prstGeom>
        </p:spPr>
      </p:pic>
      <p:pic>
        <p:nvPicPr>
          <p:cNvPr id="34" name="Imagem 33" descr="Ícone&#10;&#10;Descrição gerada automaticamente">
            <a:extLst>
              <a:ext uri="{FF2B5EF4-FFF2-40B4-BE49-F238E27FC236}">
                <a16:creationId xmlns:a16="http://schemas.microsoft.com/office/drawing/2014/main" id="{B3037DF8-FFAB-5CC3-CD1D-AEA19E4C90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2198" y="10355349"/>
            <a:ext cx="717209" cy="814980"/>
          </a:xfrm>
          <a:prstGeom prst="rect">
            <a:avLst/>
          </a:prstGeom>
        </p:spPr>
      </p:pic>
      <p:pic>
        <p:nvPicPr>
          <p:cNvPr id="35" name="Imagem 34" descr="Ícone&#10;&#10;Descrição gerada automaticamente">
            <a:extLst>
              <a:ext uri="{FF2B5EF4-FFF2-40B4-BE49-F238E27FC236}">
                <a16:creationId xmlns:a16="http://schemas.microsoft.com/office/drawing/2014/main" id="{0C21D349-28C6-490E-949D-5C69D2C83B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6921" y="4586389"/>
            <a:ext cx="972419" cy="795359"/>
          </a:xfrm>
          <a:prstGeom prst="rect">
            <a:avLst/>
          </a:prstGeom>
        </p:spPr>
      </p:pic>
      <p:cxnSp>
        <p:nvCxnSpPr>
          <p:cNvPr id="37" name="Conector de Seta Reta 36">
            <a:extLst>
              <a:ext uri="{FF2B5EF4-FFF2-40B4-BE49-F238E27FC236}">
                <a16:creationId xmlns:a16="http://schemas.microsoft.com/office/drawing/2014/main" id="{D9167F79-7229-A1C2-A9F4-7A9B7454FA7E}"/>
              </a:ext>
            </a:extLst>
          </p:cNvPr>
          <p:cNvCxnSpPr>
            <a:cxnSpLocks/>
          </p:cNvCxnSpPr>
          <p:nvPr/>
        </p:nvCxnSpPr>
        <p:spPr>
          <a:xfrm flipV="1">
            <a:off x="6740067" y="8908530"/>
            <a:ext cx="2570883" cy="1118474"/>
          </a:xfrm>
          <a:prstGeom prst="straightConnector1">
            <a:avLst/>
          </a:prstGeom>
          <a:ln w="57150">
            <a:solidFill>
              <a:srgbClr val="F0FA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de Seta Reta 37">
            <a:extLst>
              <a:ext uri="{FF2B5EF4-FFF2-40B4-BE49-F238E27FC236}">
                <a16:creationId xmlns:a16="http://schemas.microsoft.com/office/drawing/2014/main" id="{304B34CB-AF38-8B6D-51DF-2775260FE16C}"/>
              </a:ext>
            </a:extLst>
          </p:cNvPr>
          <p:cNvCxnSpPr>
            <a:cxnSpLocks/>
          </p:cNvCxnSpPr>
          <p:nvPr/>
        </p:nvCxnSpPr>
        <p:spPr>
          <a:xfrm flipV="1">
            <a:off x="8287382" y="6377252"/>
            <a:ext cx="3729144" cy="4140308"/>
          </a:xfrm>
          <a:prstGeom prst="straightConnector1">
            <a:avLst/>
          </a:prstGeom>
          <a:ln w="57150">
            <a:solidFill>
              <a:srgbClr val="F0FA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de Seta Reta 38">
            <a:extLst>
              <a:ext uri="{FF2B5EF4-FFF2-40B4-BE49-F238E27FC236}">
                <a16:creationId xmlns:a16="http://schemas.microsoft.com/office/drawing/2014/main" id="{3F911180-A476-08B6-AE04-14160D2F1C5B}"/>
              </a:ext>
            </a:extLst>
          </p:cNvPr>
          <p:cNvCxnSpPr>
            <a:cxnSpLocks/>
          </p:cNvCxnSpPr>
          <p:nvPr/>
        </p:nvCxnSpPr>
        <p:spPr>
          <a:xfrm flipV="1">
            <a:off x="6540109" y="5965184"/>
            <a:ext cx="2021199" cy="2923725"/>
          </a:xfrm>
          <a:prstGeom prst="straightConnector1">
            <a:avLst/>
          </a:prstGeom>
          <a:ln w="57150">
            <a:solidFill>
              <a:srgbClr val="F0FA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>
            <a:extLst>
              <a:ext uri="{FF2B5EF4-FFF2-40B4-BE49-F238E27FC236}">
                <a16:creationId xmlns:a16="http://schemas.microsoft.com/office/drawing/2014/main" id="{3295599B-BAF0-6EF9-BBA6-F0BFBB958358}"/>
              </a:ext>
            </a:extLst>
          </p:cNvPr>
          <p:cNvCxnSpPr>
            <a:cxnSpLocks/>
          </p:cNvCxnSpPr>
          <p:nvPr/>
        </p:nvCxnSpPr>
        <p:spPr>
          <a:xfrm flipV="1">
            <a:off x="6641909" y="8241372"/>
            <a:ext cx="3159831" cy="843759"/>
          </a:xfrm>
          <a:prstGeom prst="straightConnector1">
            <a:avLst/>
          </a:prstGeom>
          <a:ln w="57150">
            <a:solidFill>
              <a:srgbClr val="F0FA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de Seta Reta 40">
            <a:extLst>
              <a:ext uri="{FF2B5EF4-FFF2-40B4-BE49-F238E27FC236}">
                <a16:creationId xmlns:a16="http://schemas.microsoft.com/office/drawing/2014/main" id="{F5499C69-47D8-3177-9D6D-2B296BEC0A84}"/>
              </a:ext>
            </a:extLst>
          </p:cNvPr>
          <p:cNvCxnSpPr>
            <a:cxnSpLocks/>
          </p:cNvCxnSpPr>
          <p:nvPr/>
        </p:nvCxnSpPr>
        <p:spPr>
          <a:xfrm flipV="1">
            <a:off x="8326609" y="9614934"/>
            <a:ext cx="4828513" cy="1236208"/>
          </a:xfrm>
          <a:prstGeom prst="straightConnector1">
            <a:avLst/>
          </a:prstGeom>
          <a:ln w="57150">
            <a:solidFill>
              <a:srgbClr val="F0FA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C69C50F2-D38E-4443-F3B3-2D3E8106CEDF}"/>
              </a:ext>
            </a:extLst>
          </p:cNvPr>
          <p:cNvSpPr txBox="1"/>
          <p:nvPr/>
        </p:nvSpPr>
        <p:spPr>
          <a:xfrm rot="1920000">
            <a:off x="4541471" y="10568425"/>
            <a:ext cx="327075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2400" b="1">
                <a:solidFill>
                  <a:srgbClr val="172C51"/>
                </a:solidFill>
                <a:ea typeface="Calibri"/>
                <a:cs typeface="Calibri"/>
              </a:rPr>
              <a:t>Equipe multiprofissional</a:t>
            </a:r>
            <a:endParaRPr lang="pt-BR" sz="6000" b="1" err="1">
              <a:solidFill>
                <a:srgbClr val="172C51"/>
              </a:solidFill>
              <a:ea typeface="Calibri"/>
              <a:cs typeface="Calibri"/>
            </a:endParaRPr>
          </a:p>
        </p:txBody>
      </p:sp>
      <p:sp>
        <p:nvSpPr>
          <p:cNvPr id="21" name="CaixaDeTexto 8">
            <a:extLst>
              <a:ext uri="{FF2B5EF4-FFF2-40B4-BE49-F238E27FC236}">
                <a16:creationId xmlns:a16="http://schemas.microsoft.com/office/drawing/2014/main" id="{64D3DF9C-BF54-6791-91EB-7482AA1CB655}"/>
              </a:ext>
            </a:extLst>
          </p:cNvPr>
          <p:cNvSpPr txBox="1"/>
          <p:nvPr/>
        </p:nvSpPr>
        <p:spPr>
          <a:xfrm>
            <a:off x="1511049" y="1224228"/>
            <a:ext cx="21352114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8000" b="1" dirty="0">
                <a:solidFill>
                  <a:schemeClr val="accent5"/>
                </a:solidFill>
                <a:ea typeface="+mn-lt"/>
                <a:cs typeface="+mn-lt"/>
              </a:rPr>
              <a:t>Como será o PROGRAMA </a:t>
            </a:r>
            <a:r>
              <a:rPr lang="pt-BR" sz="8000" b="1" dirty="0">
                <a:solidFill>
                  <a:srgbClr val="5B9BD5"/>
                </a:solidFill>
                <a:ea typeface="+mn-lt"/>
                <a:cs typeface="+mn-lt"/>
              </a:rPr>
              <a:t>VISA-CIS</a:t>
            </a:r>
            <a:endParaRPr lang="pt-BR" sz="8000" dirty="0">
              <a:solidFill>
                <a:srgbClr val="5B9BD5"/>
              </a:solidFill>
              <a:ea typeface="+mn-lt"/>
              <a:cs typeface="+mn-lt"/>
            </a:endParaRPr>
          </a:p>
        </p:txBody>
      </p:sp>
      <p:sp>
        <p:nvSpPr>
          <p:cNvPr id="4" name="CaixaDeTexto 33">
            <a:extLst>
              <a:ext uri="{FF2B5EF4-FFF2-40B4-BE49-F238E27FC236}">
                <a16:creationId xmlns:a16="http://schemas.microsoft.com/office/drawing/2014/main" id="{97879EC0-9A91-5F2B-54D1-12F33E67590A}"/>
              </a:ext>
            </a:extLst>
          </p:cNvPr>
          <p:cNvSpPr txBox="1"/>
          <p:nvPr/>
        </p:nvSpPr>
        <p:spPr>
          <a:xfrm>
            <a:off x="17928580" y="2695589"/>
            <a:ext cx="5773131" cy="907415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BR" sz="2800" b="1" dirty="0">
                <a:solidFill>
                  <a:srgbClr val="172C51"/>
                </a:solidFill>
                <a:latin typeface="Calibri"/>
                <a:ea typeface="Calibri"/>
                <a:cs typeface="Calibri"/>
              </a:rPr>
              <a:t>PROCESSO DE TRABALHO:</a:t>
            </a:r>
            <a:endParaRPr lang="pt-BR" dirty="0"/>
          </a:p>
          <a:p>
            <a:pPr algn="just">
              <a:lnSpc>
                <a:spcPct val="150000"/>
              </a:lnSpc>
            </a:pPr>
            <a:endParaRPr lang="pt-BR" sz="2800" b="1" dirty="0">
              <a:solidFill>
                <a:srgbClr val="172C51"/>
              </a:solidFill>
              <a:latin typeface="Calibri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</a:pPr>
            <a:r>
              <a:rPr lang="pt-BR" sz="2800" dirty="0">
                <a:solidFill>
                  <a:srgbClr val="172C51"/>
                </a:solidFill>
                <a:latin typeface="Calibri"/>
                <a:ea typeface="Calibri"/>
                <a:cs typeface="Calibri"/>
              </a:rPr>
              <a:t>O consórcio irá </a:t>
            </a:r>
            <a:r>
              <a:rPr lang="pt-BR" sz="2800" b="1" dirty="0">
                <a:solidFill>
                  <a:srgbClr val="172C51"/>
                </a:solidFill>
                <a:latin typeface="Calibri"/>
                <a:ea typeface="Calibri"/>
                <a:cs typeface="Calibri"/>
              </a:rPr>
              <a:t>executar e apoiar tecnicamente os municípios</a:t>
            </a:r>
            <a:r>
              <a:rPr lang="pt-BR" sz="2800" dirty="0">
                <a:solidFill>
                  <a:srgbClr val="172C51"/>
                </a:solidFill>
                <a:latin typeface="Calibri"/>
                <a:ea typeface="Calibri"/>
                <a:cs typeface="Calibri"/>
              </a:rPr>
              <a:t> nas ações de vigilância sanitária, e para isso, deve ter equipe multiprofissional de apoio a vigilância sanitária municipal.</a:t>
            </a:r>
          </a:p>
          <a:p>
            <a:pPr algn="just">
              <a:lnSpc>
                <a:spcPct val="150000"/>
              </a:lnSpc>
            </a:pPr>
            <a:endParaRPr lang="pt-BR" sz="2800" dirty="0">
              <a:solidFill>
                <a:srgbClr val="172C51"/>
              </a:solidFill>
              <a:latin typeface="Calibri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</a:pPr>
            <a:r>
              <a:rPr lang="pt-BR" sz="2800" dirty="0">
                <a:solidFill>
                  <a:srgbClr val="172C51"/>
                </a:solidFill>
                <a:latin typeface="Calibri"/>
                <a:ea typeface="Calibri"/>
                <a:cs typeface="Calibri"/>
              </a:rPr>
              <a:t>Deverá estar </a:t>
            </a:r>
            <a:r>
              <a:rPr lang="pt-BR" sz="2800" b="1" dirty="0">
                <a:solidFill>
                  <a:srgbClr val="172C51"/>
                </a:solidFill>
                <a:latin typeface="Calibri"/>
                <a:ea typeface="Calibri"/>
                <a:cs typeface="Calibri"/>
              </a:rPr>
              <a:t>disponível para atendimento com igualdade e equidade a todos os municípios jurisdicionados à URS</a:t>
            </a:r>
            <a:r>
              <a:rPr lang="pt-BR" sz="2800" dirty="0">
                <a:solidFill>
                  <a:srgbClr val="172C51"/>
                </a:solidFill>
                <a:latin typeface="Calibri"/>
                <a:ea typeface="Calibri"/>
                <a:cs typeface="Calibri"/>
              </a:rPr>
              <a:t> a qual é referenciado, </a:t>
            </a:r>
            <a:r>
              <a:rPr lang="pt-BR" sz="2800" i="1" dirty="0">
                <a:solidFill>
                  <a:srgbClr val="172C51"/>
                </a:solidFill>
                <a:latin typeface="Calibri"/>
                <a:ea typeface="Calibri"/>
                <a:cs typeface="Calibri"/>
              </a:rPr>
              <a:t>independentemente se consorciado ou não</a:t>
            </a:r>
            <a:r>
              <a:rPr lang="pt-BR" sz="2800" dirty="0">
                <a:solidFill>
                  <a:srgbClr val="172C51"/>
                </a:solidFill>
                <a:latin typeface="Calibri"/>
                <a:ea typeface="Calibri"/>
                <a:cs typeface="Calibri"/>
              </a:rPr>
              <a:t>.</a:t>
            </a:r>
            <a:endParaRPr lang="pt-BR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2030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8">
            <a:extLst>
              <a:ext uri="{FF2B5EF4-FFF2-40B4-BE49-F238E27FC236}">
                <a16:creationId xmlns:a16="http://schemas.microsoft.com/office/drawing/2014/main" id="{083809AB-B5D5-1FB8-4685-F97B16781F73}"/>
              </a:ext>
            </a:extLst>
          </p:cNvPr>
          <p:cNvSpPr txBox="1"/>
          <p:nvPr/>
        </p:nvSpPr>
        <p:spPr>
          <a:xfrm>
            <a:off x="1520738" y="905166"/>
            <a:ext cx="21352114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8000" b="1" dirty="0">
                <a:solidFill>
                  <a:schemeClr val="accent5"/>
                </a:solidFill>
                <a:ea typeface="+mn-lt"/>
                <a:cs typeface="+mn-lt"/>
              </a:rPr>
              <a:t>3. MODALIDADES DE ADESÃO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30EEFC05-5EC4-1882-7A41-307DA8CF05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345555"/>
              </p:ext>
            </p:extLst>
          </p:nvPr>
        </p:nvGraphicFramePr>
        <p:xfrm>
          <a:off x="1520738" y="3274668"/>
          <a:ext cx="22028865" cy="908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28865">
                  <a:extLst>
                    <a:ext uri="{9D8B030D-6E8A-4147-A177-3AD203B41FA5}">
                      <a16:colId xmlns:a16="http://schemas.microsoft.com/office/drawing/2014/main" val="6436419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MODALIDADE 2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8079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/>
                        <a:t>ESCOPO: </a:t>
                      </a:r>
                      <a:r>
                        <a:rPr kumimoji="0" lang="pt-BR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Execução e apoio às ações de vigilância sanitária em regiões entre </a:t>
                      </a:r>
                      <a:r>
                        <a:rPr kumimoji="0" lang="pt-BR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16 a 36 </a:t>
                      </a:r>
                      <a:r>
                        <a:rPr kumimoji="0" lang="pt-BR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Municípios vinculados a Unidade Regional de Saúde (Alfenas, Barbacena, Coronel Fabriciano, Diamantina, Itabira, Januária, Manhuaçu, Passos, Patos de Minas, Pedra Azul, </a:t>
                      </a:r>
                      <a:r>
                        <a:rPr kumimoji="0" lang="pt-BR" sz="4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Ponte Nova</a:t>
                      </a:r>
                      <a:r>
                        <a:rPr kumimoji="0" lang="pt-BR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São João D’</a:t>
                      </a:r>
                      <a:r>
                        <a:rPr kumimoji="0" lang="pt-BR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el</a:t>
                      </a:r>
                      <a:r>
                        <a:rPr kumimoji="0" lang="pt-BR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Rei, Sete Lagoas, Teófilo Otoni, Ubá, Uberaba e Uberlândia), com equipe mínima:</a:t>
                      </a:r>
                    </a:p>
                    <a:p>
                      <a:pPr marL="0" marR="0" lvl="0" indent="0" algn="l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09  PROFISSIONAIS </a:t>
                      </a:r>
                      <a:r>
                        <a:rPr kumimoji="0" lang="pt-BR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endParaRPr kumimoji="0" lang="pt-BR" sz="3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71500" marR="0" lvl="0" indent="-571500" algn="l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pt-BR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Coordenador: 01 profissional de nível superior com perfil gerencial</a:t>
                      </a:r>
                      <a:r>
                        <a:rPr kumimoji="0" lang="pt-BR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571500" marR="0" lvl="0" indent="-571500" algn="l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pt-BR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Apoio Administrativo</a:t>
                      </a:r>
                      <a:r>
                        <a:rPr kumimoji="0" lang="pt-BR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 01 profissional de nível médio </a:t>
                      </a:r>
                      <a:endParaRPr kumimoji="0" lang="pt-BR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71500" marR="0" lvl="0" indent="-571500" algn="l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pt-BR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Referência Técnica em Alimentos</a:t>
                      </a:r>
                      <a:r>
                        <a:rPr kumimoji="0" lang="pt-BR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 02 profissionais de nível superior com formação na área de alimentos ou especialização relacionada</a:t>
                      </a:r>
                      <a:r>
                        <a:rPr kumimoji="0" lang="pt-BR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571500" marR="0" lvl="0" indent="-571500" algn="l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pt-BR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Referência </a:t>
                      </a:r>
                      <a:r>
                        <a:rPr kumimoji="0" lang="pt-BR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Técnica em Serviços de Saúde e Serviços de Interesse da Saúde: 02 </a:t>
                      </a:r>
                      <a:r>
                        <a:rPr kumimoji="0" lang="pt-BR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profissionais de nível superior com formação na área de saúde ou especialização relacionada.</a:t>
                      </a:r>
                    </a:p>
                    <a:p>
                      <a:pPr marL="571500" marR="0" lvl="0" indent="-571500" algn="l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pt-BR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Referência Técnica em Medicamentos e Congêneres: </a:t>
                      </a:r>
                      <a:r>
                        <a:rPr kumimoji="0" lang="pt-BR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02 profissionais Farmacêuticos.</a:t>
                      </a:r>
                    </a:p>
                    <a:p>
                      <a:pPr marL="571500" marR="0" lvl="0" indent="-571500" algn="l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pt-BR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Referência Técnica em Normas Técnicas e Regulamentos de Vigilância Sanitária: </a:t>
                      </a:r>
                      <a:r>
                        <a:rPr kumimoji="0" lang="pt-BR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01 profissional de nível superior com formação em direito ou especialização relacionada</a:t>
                      </a:r>
                      <a:r>
                        <a:rPr kumimoji="0" lang="pt-BR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3284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0095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8">
            <a:extLst>
              <a:ext uri="{FF2B5EF4-FFF2-40B4-BE49-F238E27FC236}">
                <a16:creationId xmlns:a16="http://schemas.microsoft.com/office/drawing/2014/main" id="{083809AB-B5D5-1FB8-4685-F97B16781F73}"/>
              </a:ext>
            </a:extLst>
          </p:cNvPr>
          <p:cNvSpPr txBox="1"/>
          <p:nvPr/>
        </p:nvSpPr>
        <p:spPr>
          <a:xfrm>
            <a:off x="1511049" y="1224228"/>
            <a:ext cx="21352114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8000" b="1" dirty="0">
                <a:solidFill>
                  <a:schemeClr val="accent5"/>
                </a:solidFill>
                <a:ea typeface="+mn-lt"/>
                <a:cs typeface="+mn-lt"/>
              </a:rPr>
              <a:t>4. ADESÃO</a:t>
            </a:r>
          </a:p>
        </p:txBody>
      </p:sp>
      <p:sp>
        <p:nvSpPr>
          <p:cNvPr id="3367" name="CaixaDeTexto 8">
            <a:extLst>
              <a:ext uri="{FF2B5EF4-FFF2-40B4-BE49-F238E27FC236}">
                <a16:creationId xmlns:a16="http://schemas.microsoft.com/office/drawing/2014/main" id="{D9068142-C34F-4538-E500-1DE029B8F065}"/>
              </a:ext>
            </a:extLst>
          </p:cNvPr>
          <p:cNvSpPr txBox="1"/>
          <p:nvPr/>
        </p:nvSpPr>
        <p:spPr>
          <a:xfrm>
            <a:off x="1502183" y="2675532"/>
            <a:ext cx="21352114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6000" b="1">
                <a:solidFill>
                  <a:schemeClr val="accent5"/>
                </a:solidFill>
                <a:ea typeface="+mn-lt"/>
                <a:cs typeface="+mn-lt"/>
              </a:rPr>
              <a:t>Seleção de Consórcios</a:t>
            </a:r>
            <a:endParaRPr lang="pt-BR"/>
          </a:p>
        </p:txBody>
      </p:sp>
      <p:sp>
        <p:nvSpPr>
          <p:cNvPr id="3368" name="CaixaDeTexto 3367">
            <a:extLst>
              <a:ext uri="{FF2B5EF4-FFF2-40B4-BE49-F238E27FC236}">
                <a16:creationId xmlns:a16="http://schemas.microsoft.com/office/drawing/2014/main" id="{5D57B44E-EA6C-F5CE-9D50-B76F017B7D9C}"/>
              </a:ext>
            </a:extLst>
          </p:cNvPr>
          <p:cNvSpPr txBox="1"/>
          <p:nvPr/>
        </p:nvSpPr>
        <p:spPr>
          <a:xfrm>
            <a:off x="1501562" y="4014076"/>
            <a:ext cx="22336762" cy="66544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600">
                <a:solidFill>
                  <a:srgbClr val="3D3D3D"/>
                </a:solidFill>
                <a:ea typeface="+mn-lt"/>
                <a:cs typeface="+mn-lt"/>
              </a:rPr>
              <a:t>Entre os classificados, deverá ser </a:t>
            </a:r>
            <a:r>
              <a:rPr lang="pt-BR" sz="3600" b="1">
                <a:solidFill>
                  <a:srgbClr val="3D3D3D"/>
                </a:solidFill>
                <a:ea typeface="+mn-lt"/>
                <a:cs typeface="+mn-lt"/>
              </a:rPr>
              <a:t>pactuado em CIB Macrorregional</a:t>
            </a:r>
            <a:r>
              <a:rPr lang="pt-BR" sz="3600">
                <a:solidFill>
                  <a:srgbClr val="3D3D3D"/>
                </a:solidFill>
                <a:ea typeface="+mn-lt"/>
                <a:cs typeface="+mn-lt"/>
              </a:rPr>
              <a:t> a indicação do </a:t>
            </a:r>
            <a:r>
              <a:rPr lang="pt-BR" sz="3600" b="1">
                <a:solidFill>
                  <a:srgbClr val="3D3D3D"/>
                </a:solidFill>
                <a:ea typeface="+mn-lt"/>
                <a:cs typeface="+mn-lt"/>
              </a:rPr>
              <a:t>Consórcio selecionado pelo território</a:t>
            </a:r>
            <a:r>
              <a:rPr lang="pt-BR" sz="3600">
                <a:solidFill>
                  <a:srgbClr val="3D3D3D"/>
                </a:solidFill>
                <a:ea typeface="+mn-lt"/>
                <a:cs typeface="+mn-lt"/>
              </a:rPr>
              <a:t> para a prestação do serviço aos municípios jurisdicionados à Unidade Regional de Saúde. </a:t>
            </a:r>
            <a:endParaRPr lang="pt-BR" sz="3600">
              <a:ea typeface="Calibri" panose="020F0502020204030204"/>
              <a:cs typeface="Calibri" panose="020F0502020204030204"/>
            </a:endParaRPr>
          </a:p>
          <a:p>
            <a:pPr algn="just">
              <a:lnSpc>
                <a:spcPct val="150000"/>
              </a:lnSpc>
            </a:pPr>
            <a:endParaRPr lang="pt-BR" sz="3600">
              <a:ea typeface="Calibri" panose="020F0502020204030204"/>
              <a:cs typeface="Calibri" panose="020F0502020204030204"/>
            </a:endParaRPr>
          </a:p>
          <a:p>
            <a:pPr algn="just">
              <a:lnSpc>
                <a:spcPct val="150000"/>
              </a:lnSpc>
            </a:pPr>
            <a:r>
              <a:rPr lang="pt-BR" sz="3600">
                <a:solidFill>
                  <a:srgbClr val="3D3D3D"/>
                </a:solidFill>
                <a:ea typeface="+mn-lt"/>
                <a:cs typeface="+mn-lt"/>
              </a:rPr>
              <a:t>Em caso de não adesão dos Consórcios ao Programa VISA-CIS em algum território, os municípios não contemplados poderão pactuar a prestação do serviço junto a um Consórcio indicado pelos territórios vizinhos.</a:t>
            </a:r>
            <a:endParaRPr lang="pt-BR" sz="3600">
              <a:solidFill>
                <a:srgbClr val="000000"/>
              </a:solidFill>
              <a:ea typeface="+mn-lt"/>
              <a:cs typeface="+mn-lt"/>
            </a:endParaRPr>
          </a:p>
          <a:p>
            <a:pPr algn="just">
              <a:lnSpc>
                <a:spcPct val="150000"/>
              </a:lnSpc>
            </a:pPr>
            <a:endParaRPr lang="pt-BR" sz="3600">
              <a:solidFill>
                <a:srgbClr val="000000"/>
              </a:solidFill>
              <a:ea typeface="+mn-lt"/>
              <a:cs typeface="+mn-lt"/>
            </a:endParaRPr>
          </a:p>
          <a:p>
            <a:pPr algn="just">
              <a:lnSpc>
                <a:spcPct val="150000"/>
              </a:lnSpc>
            </a:pPr>
            <a:r>
              <a:rPr lang="pt-BR" sz="3600">
                <a:solidFill>
                  <a:srgbClr val="3D3D3D"/>
                </a:solidFill>
                <a:ea typeface="+mn-lt"/>
                <a:cs typeface="+mn-lt"/>
              </a:rPr>
              <a:t>O número de Consórcios indicados não excederá o quantitativo de 28 (vinte e oito), sendo contemplado apenas um Consórcio por Unidade Regional de Saúde.</a:t>
            </a:r>
            <a:endParaRPr lang="pt-BR" sz="3600">
              <a:solidFill>
                <a:srgbClr val="000000"/>
              </a:solidFill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42318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8">
            <a:extLst>
              <a:ext uri="{FF2B5EF4-FFF2-40B4-BE49-F238E27FC236}">
                <a16:creationId xmlns:a16="http://schemas.microsoft.com/office/drawing/2014/main" id="{599376B0-F0B9-D93F-2CAB-6BE884BE1650}"/>
              </a:ext>
            </a:extLst>
          </p:cNvPr>
          <p:cNvSpPr txBox="1"/>
          <p:nvPr/>
        </p:nvSpPr>
        <p:spPr>
          <a:xfrm>
            <a:off x="1511049" y="492429"/>
            <a:ext cx="21352114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8000" b="1" dirty="0">
                <a:solidFill>
                  <a:schemeClr val="accent5"/>
                </a:solidFill>
                <a:ea typeface="+mn-lt"/>
                <a:cs typeface="+mn-lt"/>
              </a:rPr>
              <a:t>5. FINANCIAMENTO</a:t>
            </a:r>
            <a:endParaRPr lang="pt-BR" dirty="0">
              <a:solidFill>
                <a:schemeClr val="accent5"/>
              </a:solidFill>
              <a:cs typeface="Calibri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19F9781-C592-B86D-4554-A425BED451C5}"/>
              </a:ext>
            </a:extLst>
          </p:cNvPr>
          <p:cNvSpPr txBox="1"/>
          <p:nvPr/>
        </p:nvSpPr>
        <p:spPr>
          <a:xfrm>
            <a:off x="1647474" y="2134064"/>
            <a:ext cx="21087464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4000" b="1" dirty="0">
                <a:latin typeface="Calibri Light"/>
                <a:cs typeface="Calibri Light"/>
              </a:rPr>
              <a:t>Para definição dos valores do incentivo financeiro levou-se em consideração:</a:t>
            </a:r>
            <a:r>
              <a:rPr lang="pt-BR" sz="4000" dirty="0">
                <a:latin typeface="Calibri Light"/>
                <a:cs typeface="Calibri Light"/>
              </a:rPr>
              <a:t>​</a:t>
            </a:r>
          </a:p>
          <a:p>
            <a:endParaRPr lang="pt-BR" sz="4000" dirty="0">
              <a:latin typeface="Calibri Light"/>
              <a:cs typeface="Calibri Light"/>
            </a:endParaRPr>
          </a:p>
          <a:p>
            <a:pPr marL="1371600" lvl="1" indent="-914400">
              <a:buFont typeface="Courier New,monospace"/>
              <a:buChar char="o"/>
            </a:pPr>
            <a:r>
              <a:rPr lang="pt-BR" sz="4000" dirty="0">
                <a:latin typeface="Calibri Light"/>
                <a:cs typeface="Calibri Light"/>
              </a:rPr>
              <a:t>A </a:t>
            </a:r>
            <a:r>
              <a:rPr lang="pt-BR" sz="4000" b="1" dirty="0">
                <a:latin typeface="Calibri Light"/>
                <a:cs typeface="Calibri Light"/>
              </a:rPr>
              <a:t>modalidade de adesão</a:t>
            </a:r>
            <a:r>
              <a:rPr lang="pt-BR" sz="4000" dirty="0">
                <a:latin typeface="Calibri Light"/>
                <a:cs typeface="Calibri Light"/>
              </a:rPr>
              <a:t>; ​</a:t>
            </a:r>
          </a:p>
          <a:p>
            <a:pPr marL="1371600" lvl="1" indent="-914400">
              <a:buFont typeface="Courier New,monospace"/>
              <a:buChar char="o"/>
            </a:pPr>
            <a:r>
              <a:rPr lang="pt-BR" sz="4000" dirty="0">
                <a:latin typeface="Calibri Light"/>
                <a:cs typeface="Calibri Light"/>
              </a:rPr>
              <a:t>A composição da </a:t>
            </a:r>
            <a:r>
              <a:rPr lang="pt-BR" sz="4000" b="1" dirty="0">
                <a:latin typeface="Calibri Light"/>
                <a:cs typeface="Calibri Light"/>
              </a:rPr>
              <a:t>equipe;</a:t>
            </a:r>
            <a:r>
              <a:rPr lang="pt-BR" sz="4000" dirty="0">
                <a:latin typeface="Calibri Light"/>
                <a:cs typeface="Calibri Light"/>
              </a:rPr>
              <a:t>​</a:t>
            </a:r>
          </a:p>
          <a:p>
            <a:pPr marL="1371600" lvl="1" indent="-914400">
              <a:buFont typeface="Courier New,monospace"/>
              <a:buChar char="o"/>
            </a:pPr>
            <a:r>
              <a:rPr lang="pt-BR" sz="4000" dirty="0">
                <a:latin typeface="Calibri Light"/>
                <a:cs typeface="Calibri Light"/>
              </a:rPr>
              <a:t>A </a:t>
            </a:r>
            <a:r>
              <a:rPr lang="pt-BR" sz="4000" b="1" dirty="0">
                <a:latin typeface="Calibri Light"/>
                <a:cs typeface="Calibri Light"/>
              </a:rPr>
              <a:t>estrutura</a:t>
            </a:r>
            <a:r>
              <a:rPr lang="pt-BR" sz="4000" dirty="0">
                <a:latin typeface="Calibri Light"/>
                <a:cs typeface="Calibri Light"/>
              </a:rPr>
              <a:t> necessária para prestação dos serviços;  ​</a:t>
            </a:r>
          </a:p>
          <a:p>
            <a:pPr marL="1371600" lvl="1" indent="-914400">
              <a:buFont typeface="Courier New,monospace"/>
              <a:buChar char="o"/>
            </a:pPr>
            <a:r>
              <a:rPr lang="pt-BR" sz="4000" dirty="0">
                <a:latin typeface="Calibri Light"/>
                <a:cs typeface="Calibri Light"/>
              </a:rPr>
              <a:t>As </a:t>
            </a:r>
            <a:r>
              <a:rPr lang="pt-BR" sz="4000" b="1" dirty="0">
                <a:latin typeface="Calibri Light"/>
                <a:cs typeface="Calibri Light"/>
              </a:rPr>
              <a:t>distâncias</a:t>
            </a:r>
            <a:r>
              <a:rPr lang="pt-BR" sz="4000" dirty="0">
                <a:latin typeface="Calibri Light"/>
                <a:cs typeface="Calibri Light"/>
              </a:rPr>
              <a:t> de deslocamento entre os municípios da região. 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865E01A-FC63-4B5C-6A64-09C38B2EBF99}"/>
              </a:ext>
            </a:extLst>
          </p:cNvPr>
          <p:cNvSpPr txBox="1"/>
          <p:nvPr/>
        </p:nvSpPr>
        <p:spPr>
          <a:xfrm>
            <a:off x="2859284" y="6127596"/>
            <a:ext cx="18663848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4000" dirty="0"/>
              <a:t>Caso o Consórcio atenda a </a:t>
            </a:r>
            <a:r>
              <a:rPr lang="pt-BR" sz="4000" b="1" dirty="0"/>
              <a:t>mais de um território</a:t>
            </a:r>
            <a:r>
              <a:rPr lang="pt-BR" sz="4000" dirty="0"/>
              <a:t>, ele fará jus aos recursos financeiros </a:t>
            </a:r>
            <a:r>
              <a:rPr lang="pt-BR" sz="4000" b="1" dirty="0"/>
              <a:t>previstos para as respectivas regiões de saúde</a:t>
            </a:r>
            <a:r>
              <a:rPr lang="pt-BR" sz="4000" dirty="0" smtClean="0"/>
              <a:t>.</a:t>
            </a:r>
          </a:p>
          <a:p>
            <a:pPr algn="ctr"/>
            <a:r>
              <a:rPr lang="pt-BR" sz="4000" dirty="0"/>
              <a:t> </a:t>
            </a:r>
            <a:r>
              <a:rPr lang="pt-BR" sz="4000" dirty="0" smtClean="0"/>
              <a:t>    </a:t>
            </a:r>
            <a:r>
              <a:rPr lang="pt-BR" sz="4000" b="1" dirty="0" smtClean="0"/>
              <a:t>SRS  PONTE NOVA :</a:t>
            </a:r>
            <a:endParaRPr lang="pt-BR" sz="4000" b="1" dirty="0"/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DACD469A-2A7C-AB98-8CAF-4E34E852F572}"/>
              </a:ext>
            </a:extLst>
          </p:cNvPr>
          <p:cNvSpPr/>
          <p:nvPr/>
        </p:nvSpPr>
        <p:spPr>
          <a:xfrm>
            <a:off x="1502710" y="7911062"/>
            <a:ext cx="10951985" cy="3662887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/>
              <a:buChar char="•"/>
            </a:pPr>
            <a:endParaRPr lang="pt-BR" sz="2000" dirty="0">
              <a:latin typeface="Calibri Light"/>
              <a:cs typeface="Calibri Light"/>
            </a:endParaRPr>
          </a:p>
          <a:p>
            <a:pPr marL="342900" indent="-342900">
              <a:buFont typeface="Arial"/>
              <a:buChar char="•"/>
            </a:pPr>
            <a:endParaRPr lang="pt-BR" sz="2800" dirty="0">
              <a:latin typeface="Calibri Light"/>
              <a:cs typeface="Calibri Light"/>
            </a:endParaRPr>
          </a:p>
          <a:p>
            <a:pPr marL="342900" indent="-342900">
              <a:buFont typeface="Arial"/>
              <a:buChar char="•"/>
            </a:pPr>
            <a:r>
              <a:rPr lang="pt-BR" sz="2800" dirty="0">
                <a:latin typeface="Calibri Light"/>
                <a:cs typeface="Calibri Light"/>
              </a:rPr>
              <a:t>Deverá</a:t>
            </a:r>
            <a:r>
              <a:rPr lang="pt-BR" sz="2800" baseline="0" dirty="0">
                <a:latin typeface="Calibri Light"/>
                <a:cs typeface="Calibri Light"/>
              </a:rPr>
              <a:t> ser utilizado para </a:t>
            </a:r>
            <a:r>
              <a:rPr lang="pt-BR" sz="2800" b="1" baseline="0" dirty="0">
                <a:latin typeface="Calibri Light"/>
                <a:cs typeface="Calibri Light"/>
              </a:rPr>
              <a:t>fins estruturais</a:t>
            </a:r>
            <a:r>
              <a:rPr lang="pt-BR" sz="2800" baseline="0" dirty="0">
                <a:latin typeface="Calibri Light"/>
                <a:cs typeface="Calibri Light"/>
              </a:rPr>
              <a:t> (construção ou reforma de imóveis) e/ou </a:t>
            </a:r>
            <a:r>
              <a:rPr lang="pt-BR" sz="2800" b="1" baseline="0" dirty="0">
                <a:latin typeface="Calibri Light"/>
                <a:cs typeface="Calibri Light"/>
              </a:rPr>
              <a:t>aquisição de equipamentos </a:t>
            </a:r>
            <a:r>
              <a:rPr lang="pt-BR" sz="2800" b="1" dirty="0">
                <a:latin typeface="Calibri Light"/>
                <a:cs typeface="Calibri Light"/>
              </a:rPr>
              <a:t>e bens</a:t>
            </a:r>
            <a:r>
              <a:rPr lang="pt-BR" sz="2800" b="1" baseline="0" dirty="0">
                <a:latin typeface="Calibri Light"/>
                <a:cs typeface="Calibri Light"/>
              </a:rPr>
              <a:t> permanentes</a:t>
            </a:r>
            <a:r>
              <a:rPr lang="pt-BR" sz="2800" baseline="0" dirty="0">
                <a:latin typeface="Calibri Light"/>
                <a:cs typeface="Calibri Light"/>
              </a:rPr>
              <a:t> necessários</a:t>
            </a:r>
            <a:r>
              <a:rPr lang="pt-BR" sz="2800" dirty="0">
                <a:latin typeface="Calibri Light"/>
                <a:cs typeface="Calibri Light"/>
              </a:rPr>
              <a:t> </a:t>
            </a:r>
            <a:r>
              <a:rPr lang="pt-BR" sz="2800" baseline="0" dirty="0">
                <a:latin typeface="Calibri Light"/>
                <a:cs typeface="Calibri Light"/>
              </a:rPr>
              <a:t>às ações de vigilância sanitária​</a:t>
            </a:r>
          </a:p>
          <a:p>
            <a:pPr marL="342900" indent="-342900">
              <a:buFont typeface="Arial"/>
              <a:buChar char="•"/>
            </a:pPr>
            <a:r>
              <a:rPr lang="pt-BR" sz="2800" dirty="0">
                <a:latin typeface="Calibri Light"/>
                <a:ea typeface="Calibri"/>
                <a:cs typeface="Calibri Light"/>
              </a:rPr>
              <a:t>Será pago em parcela única, diretamente do FES para os consórcios</a:t>
            </a:r>
          </a:p>
          <a:p>
            <a:pPr marL="342900" indent="-342900">
              <a:buFont typeface="Arial"/>
              <a:buChar char="•"/>
            </a:pPr>
            <a:r>
              <a:rPr lang="pt-BR" sz="2800" dirty="0">
                <a:latin typeface="Calibri Light"/>
                <a:ea typeface="Calibri"/>
                <a:cs typeface="Calibri Light"/>
              </a:rPr>
              <a:t>Deverá ser usado em até 24 meses após a data do repasse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3A4807E-7FC1-620C-E0FB-1F2EA3189453}"/>
              </a:ext>
            </a:extLst>
          </p:cNvPr>
          <p:cNvSpPr txBox="1"/>
          <p:nvPr/>
        </p:nvSpPr>
        <p:spPr>
          <a:xfrm>
            <a:off x="1502710" y="8243815"/>
            <a:ext cx="1096281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latin typeface="Calibri Light"/>
                <a:ea typeface="Calibri Light"/>
                <a:cs typeface="Calibri Light"/>
              </a:rPr>
              <a:t> RECURSOS </a:t>
            </a:r>
            <a:r>
              <a:rPr lang="pt-BR" sz="3200" b="1" dirty="0">
                <a:solidFill>
                  <a:schemeClr val="bg1"/>
                </a:solidFill>
                <a:latin typeface="Calibri Light"/>
                <a:ea typeface="Calibri Light"/>
                <a:cs typeface="Calibri Light"/>
              </a:rPr>
              <a:t>DE </a:t>
            </a:r>
            <a:r>
              <a:rPr lang="pt-BR" sz="3200" b="1" dirty="0" smtClean="0">
                <a:solidFill>
                  <a:schemeClr val="bg1"/>
                </a:solidFill>
                <a:latin typeface="Calibri Light"/>
                <a:ea typeface="Calibri Light"/>
                <a:cs typeface="Calibri Light"/>
              </a:rPr>
              <a:t>CAPITAL = R$ 197.725,88</a:t>
            </a:r>
            <a:endParaRPr lang="pt-BR" sz="3200" b="1" dirty="0">
              <a:solidFill>
                <a:schemeClr val="bg1"/>
              </a:solidFill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10" name="Retângulo: Cantos Arredondados 7">
            <a:extLst>
              <a:ext uri="{FF2B5EF4-FFF2-40B4-BE49-F238E27FC236}">
                <a16:creationId xmlns:a16="http://schemas.microsoft.com/office/drawing/2014/main" id="{3FA2188C-4627-9DFF-71AC-1BF800E87049}"/>
              </a:ext>
            </a:extLst>
          </p:cNvPr>
          <p:cNvSpPr/>
          <p:nvPr/>
        </p:nvSpPr>
        <p:spPr>
          <a:xfrm>
            <a:off x="12953705" y="7911062"/>
            <a:ext cx="10951986" cy="3662887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342900" indent="-342900">
              <a:buFont typeface="Arial"/>
              <a:buChar char="•"/>
            </a:pPr>
            <a:endParaRPr lang="pt-BR" sz="2000" dirty="0">
              <a:latin typeface="Calibri Light"/>
              <a:cs typeface="Calibri Light"/>
            </a:endParaRPr>
          </a:p>
          <a:p>
            <a:pPr marL="342900" indent="-342900">
              <a:buFont typeface="Arial"/>
              <a:buChar char="•"/>
            </a:pPr>
            <a:endParaRPr lang="pt-BR" sz="2800" dirty="0">
              <a:latin typeface="Calibri Light"/>
              <a:cs typeface="Calibri Light"/>
            </a:endParaRPr>
          </a:p>
          <a:p>
            <a:pPr marL="342900" indent="-342900">
              <a:buFont typeface="Arial"/>
              <a:buChar char="•"/>
            </a:pPr>
            <a:r>
              <a:rPr lang="pt-BR" sz="2800" dirty="0">
                <a:latin typeface="Calibri Light"/>
                <a:cs typeface="Calibri Light"/>
              </a:rPr>
              <a:t>Deverá </a:t>
            </a:r>
            <a:r>
              <a:rPr lang="pt-BR" sz="2800" baseline="0" dirty="0">
                <a:latin typeface="Calibri Light"/>
                <a:cs typeface="Calibri Light"/>
              </a:rPr>
              <a:t>ser utilizado para</a:t>
            </a:r>
            <a:r>
              <a:rPr lang="pt-BR" sz="2800" dirty="0">
                <a:latin typeface="Calibri Light"/>
                <a:cs typeface="Calibri Light"/>
              </a:rPr>
              <a:t> </a:t>
            </a:r>
            <a:r>
              <a:rPr lang="pt-BR" sz="2800" b="1" dirty="0">
                <a:latin typeface="Calibri Light"/>
                <a:cs typeface="Calibri Light"/>
              </a:rPr>
              <a:t>manutenção das equipes</a:t>
            </a:r>
            <a:r>
              <a:rPr lang="pt-BR" sz="2800" dirty="0">
                <a:latin typeface="Calibri Light"/>
                <a:cs typeface="Calibri Light"/>
              </a:rPr>
              <a:t> de vigilância sanitária e aquisição de insumos, materiais e serviços necessários à operação do VISA-CIS</a:t>
            </a:r>
          </a:p>
          <a:p>
            <a:pPr marL="457200" indent="-457200">
              <a:buFont typeface="Arial"/>
              <a:buChar char="•"/>
            </a:pPr>
            <a:r>
              <a:rPr lang="pt-BR" sz="2800" dirty="0">
                <a:latin typeface="Calibri Light"/>
                <a:ea typeface="Calibri"/>
                <a:cs typeface="Calibri Light"/>
              </a:rPr>
              <a:t>Será repassado </a:t>
            </a:r>
            <a:r>
              <a:rPr lang="pt-BR" sz="2800" b="1" dirty="0">
                <a:latin typeface="Calibri Light"/>
                <a:ea typeface="Calibri"/>
                <a:cs typeface="Calibri Light"/>
              </a:rPr>
              <a:t>anualmente </a:t>
            </a:r>
            <a:r>
              <a:rPr lang="pt-BR" sz="2800" dirty="0">
                <a:latin typeface="Calibri Light"/>
                <a:ea typeface="Calibri"/>
                <a:cs typeface="Calibri Light"/>
              </a:rPr>
              <a:t>diretamente do FES para os Consórcios, </a:t>
            </a:r>
            <a:r>
              <a:rPr lang="pt-BR" sz="2800" b="1" dirty="0">
                <a:latin typeface="Calibri Light"/>
                <a:ea typeface="Calibri"/>
                <a:cs typeface="Calibri Light"/>
              </a:rPr>
              <a:t>mediante cumprimento de Plano de trabalho, indicadores e metas, e manutenção das atividades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F5E4763-C438-44AD-0506-A868F502D122}"/>
              </a:ext>
            </a:extLst>
          </p:cNvPr>
          <p:cNvSpPr txBox="1"/>
          <p:nvPr/>
        </p:nvSpPr>
        <p:spPr>
          <a:xfrm>
            <a:off x="12953455" y="8120722"/>
            <a:ext cx="1096281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latin typeface="Calibri Light"/>
                <a:ea typeface="Calibri Light"/>
                <a:cs typeface="Calibri Light"/>
              </a:rPr>
              <a:t>RECURSOS DE DESPESA </a:t>
            </a:r>
            <a:r>
              <a:rPr lang="pt-BR" sz="3200" b="1" dirty="0" smtClean="0">
                <a:solidFill>
                  <a:schemeClr val="bg1"/>
                </a:solidFill>
                <a:latin typeface="Calibri Light"/>
                <a:ea typeface="Calibri Light"/>
                <a:cs typeface="Calibri Light"/>
              </a:rPr>
              <a:t>CORRENTE R$ 1.168.772, 31 </a:t>
            </a:r>
            <a:endParaRPr lang="pt-BR" sz="3200" b="1" dirty="0">
              <a:solidFill>
                <a:schemeClr val="bg1"/>
              </a:solidFill>
              <a:latin typeface="Calibri Light"/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142353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8">
            <a:extLst>
              <a:ext uri="{FF2B5EF4-FFF2-40B4-BE49-F238E27FC236}">
                <a16:creationId xmlns:a16="http://schemas.microsoft.com/office/drawing/2014/main" id="{599376B0-F0B9-D93F-2CAB-6BE884BE1650}"/>
              </a:ext>
            </a:extLst>
          </p:cNvPr>
          <p:cNvSpPr txBox="1"/>
          <p:nvPr/>
        </p:nvSpPr>
        <p:spPr>
          <a:xfrm>
            <a:off x="1861460" y="1754327"/>
            <a:ext cx="21352114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8000" b="1" dirty="0">
                <a:solidFill>
                  <a:schemeClr val="accent5"/>
                </a:solidFill>
                <a:ea typeface="+mn-lt"/>
                <a:cs typeface="+mn-lt"/>
              </a:rPr>
              <a:t>6. INDICADORES DE MONITORAMENTO</a:t>
            </a:r>
            <a:endParaRPr lang="pt-BR" dirty="0">
              <a:solidFill>
                <a:schemeClr val="accent5"/>
              </a:solidFill>
              <a:cs typeface="Calibri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3A4807E-7FC1-620C-E0FB-1F2EA3189453}"/>
              </a:ext>
            </a:extLst>
          </p:cNvPr>
          <p:cNvSpPr txBox="1"/>
          <p:nvPr/>
        </p:nvSpPr>
        <p:spPr>
          <a:xfrm>
            <a:off x="1502461" y="8120723"/>
            <a:ext cx="1096281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3200" b="1">
                <a:solidFill>
                  <a:schemeClr val="bg1"/>
                </a:solidFill>
                <a:latin typeface="Calibri Light"/>
                <a:ea typeface="Calibri Light"/>
                <a:cs typeface="Calibri Light"/>
              </a:rPr>
              <a:t>RECURSOS DE CAPITAL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31A38F78-9A31-FF14-B476-74BC1E7A7D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077931"/>
              </p:ext>
            </p:extLst>
          </p:nvPr>
        </p:nvGraphicFramePr>
        <p:xfrm>
          <a:off x="1861460" y="3358663"/>
          <a:ext cx="21352113" cy="10075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52113">
                  <a:extLst>
                    <a:ext uri="{9D8B030D-6E8A-4147-A177-3AD203B41FA5}">
                      <a16:colId xmlns:a16="http://schemas.microsoft.com/office/drawing/2014/main" val="4239396220"/>
                    </a:ext>
                  </a:extLst>
                </a:gridCol>
              </a:tblGrid>
              <a:tr h="1195455">
                <a:tc>
                  <a:txBody>
                    <a:bodyPr/>
                    <a:lstStyle/>
                    <a:p>
                      <a:r>
                        <a:rPr lang="pt-BR" dirty="0"/>
                        <a:t>Indicador 01: Percentual de Profissionais Contratados em Atividade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229825"/>
                  </a:ext>
                </a:extLst>
              </a:tr>
              <a:tr h="3244808">
                <a:tc>
                  <a:txBody>
                    <a:bodyPr/>
                    <a:lstStyle/>
                    <a:p>
                      <a:r>
                        <a:rPr lang="pt-BR" b="1" dirty="0"/>
                        <a:t>Descrição do Indicador</a:t>
                      </a:r>
                      <a:r>
                        <a:rPr lang="pt-BR" dirty="0"/>
                        <a:t>: Avaliação do percentual de profissionais contratados pelo consórcio em desenvolvimento das atividades do programa VISA-CIS, em caráter de dedicação exclusiva e capacitados nos programas e atividades de capacitação promovidos pela SES.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973558"/>
                  </a:ext>
                </a:extLst>
              </a:tr>
              <a:tr h="2220132">
                <a:tc>
                  <a:txBody>
                    <a:bodyPr/>
                    <a:lstStyle/>
                    <a:p>
                      <a:r>
                        <a:rPr lang="pt-BR" b="1" dirty="0"/>
                        <a:t>Método de cálculo: </a:t>
                      </a:r>
                      <a:r>
                        <a:rPr lang="pt-BR" dirty="0"/>
                        <a:t>(Número de profissionais contratados e capacitados em atividade /número de profissionais estabelecidos na modalidade de adesão) X 100.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2255404"/>
                  </a:ext>
                </a:extLst>
              </a:tr>
              <a:tr h="1195455">
                <a:tc>
                  <a:txBody>
                    <a:bodyPr/>
                    <a:lstStyle/>
                    <a:p>
                      <a:r>
                        <a:rPr lang="pt-BR" b="1" dirty="0"/>
                        <a:t>Periodicidade: </a:t>
                      </a:r>
                      <a:r>
                        <a:rPr lang="pt-BR" dirty="0"/>
                        <a:t>semestral.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399076"/>
                  </a:ext>
                </a:extLst>
              </a:tr>
              <a:tr h="2220132">
                <a:tc>
                  <a:txBody>
                    <a:bodyPr/>
                    <a:lstStyle/>
                    <a:p>
                      <a:r>
                        <a:rPr lang="pt-BR" b="1" dirty="0"/>
                        <a:t>Meta: </a:t>
                      </a:r>
                      <a:r>
                        <a:rPr lang="pt-BR" dirty="0"/>
                        <a:t>100% dos profissionais contratados e capacitados em atividade conforme estabelecido</a:t>
                      </a:r>
                    </a:p>
                    <a:p>
                      <a:r>
                        <a:rPr lang="pt-BR" dirty="0"/>
                        <a:t>na modalidade de adesão correspondente e nos programas de capacitação.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5157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9715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8">
            <a:extLst>
              <a:ext uri="{FF2B5EF4-FFF2-40B4-BE49-F238E27FC236}">
                <a16:creationId xmlns:a16="http://schemas.microsoft.com/office/drawing/2014/main" id="{599376B0-F0B9-D93F-2CAB-6BE884BE1650}"/>
              </a:ext>
            </a:extLst>
          </p:cNvPr>
          <p:cNvSpPr txBox="1"/>
          <p:nvPr/>
        </p:nvSpPr>
        <p:spPr>
          <a:xfrm>
            <a:off x="1861460" y="1754327"/>
            <a:ext cx="21352114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8000" b="1" dirty="0">
                <a:solidFill>
                  <a:schemeClr val="accent5"/>
                </a:solidFill>
                <a:ea typeface="+mn-lt"/>
                <a:cs typeface="+mn-lt"/>
              </a:rPr>
              <a:t>6. INDICADORES DE MONITORAMENTO</a:t>
            </a:r>
            <a:endParaRPr lang="pt-BR" dirty="0">
              <a:solidFill>
                <a:schemeClr val="accent5"/>
              </a:solidFill>
              <a:cs typeface="Calibri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3A4807E-7FC1-620C-E0FB-1F2EA3189453}"/>
              </a:ext>
            </a:extLst>
          </p:cNvPr>
          <p:cNvSpPr txBox="1"/>
          <p:nvPr/>
        </p:nvSpPr>
        <p:spPr>
          <a:xfrm>
            <a:off x="1502461" y="8120723"/>
            <a:ext cx="1096281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3200" b="1">
                <a:solidFill>
                  <a:schemeClr val="bg1"/>
                </a:solidFill>
                <a:latin typeface="Calibri Light"/>
                <a:ea typeface="Calibri Light"/>
                <a:cs typeface="Calibri Light"/>
              </a:rPr>
              <a:t>RECURSOS DE CAPITAL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31A38F78-9A31-FF14-B476-74BC1E7A7D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101607"/>
              </p:ext>
            </p:extLst>
          </p:nvPr>
        </p:nvGraphicFramePr>
        <p:xfrm>
          <a:off x="2039815" y="3253153"/>
          <a:ext cx="22342598" cy="8510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42598">
                  <a:extLst>
                    <a:ext uri="{9D8B030D-6E8A-4147-A177-3AD203B41FA5}">
                      <a16:colId xmlns:a16="http://schemas.microsoft.com/office/drawing/2014/main" val="4239396220"/>
                    </a:ext>
                  </a:extLst>
                </a:gridCol>
              </a:tblGrid>
              <a:tr h="1702191">
                <a:tc>
                  <a:txBody>
                    <a:bodyPr/>
                    <a:lstStyle/>
                    <a:p>
                      <a:r>
                        <a:rPr lang="pt-BR" dirty="0"/>
                        <a:t>Indicador 02: Percentual de Execução do Plano de </a:t>
                      </a:r>
                      <a:r>
                        <a:rPr lang="pt-BR" dirty="0" smtClean="0"/>
                        <a:t>Trabalho</a:t>
                      </a:r>
                    </a:p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229825"/>
                  </a:ext>
                </a:extLst>
              </a:tr>
              <a:tr h="2487818">
                <a:tc>
                  <a:txBody>
                    <a:bodyPr/>
                    <a:lstStyle/>
                    <a:p>
                      <a:r>
                        <a:rPr lang="pt-BR" b="1" dirty="0"/>
                        <a:t>Descrição do Indicador</a:t>
                      </a:r>
                      <a:r>
                        <a:rPr lang="pt-BR" dirty="0"/>
                        <a:t>: Avaliação do percentual de cumprimento do Plano de Trabalho elaborado pelo consórcio junto aos municípios e aprovado pela Secretaria de Estado de Saúde</a:t>
                      </a:r>
                      <a:r>
                        <a:rPr lang="pt-BR" dirty="0" smtClean="0"/>
                        <a:t>.</a:t>
                      </a:r>
                    </a:p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973558"/>
                  </a:ext>
                </a:extLst>
              </a:tr>
              <a:tr h="1702191">
                <a:tc>
                  <a:txBody>
                    <a:bodyPr/>
                    <a:lstStyle/>
                    <a:p>
                      <a:r>
                        <a:rPr lang="pt-BR" b="1" dirty="0"/>
                        <a:t>Método de cálculo: </a:t>
                      </a:r>
                      <a:r>
                        <a:rPr lang="pt-BR" b="0" dirty="0"/>
                        <a:t>(Número de ações executadas / número de ações planejadas) X 100</a:t>
                      </a:r>
                      <a:r>
                        <a:rPr lang="pt-BR" b="0" dirty="0" smtClean="0"/>
                        <a:t>.</a:t>
                      </a:r>
                    </a:p>
                    <a:p>
                      <a:endParaRPr lang="pt-B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2255404"/>
                  </a:ext>
                </a:extLst>
              </a:tr>
              <a:tr h="1702191">
                <a:tc>
                  <a:txBody>
                    <a:bodyPr/>
                    <a:lstStyle/>
                    <a:p>
                      <a:r>
                        <a:rPr lang="pt-BR" b="1" dirty="0"/>
                        <a:t>Periodicidade: </a:t>
                      </a:r>
                      <a:r>
                        <a:rPr lang="pt-BR" dirty="0"/>
                        <a:t>semestral</a:t>
                      </a:r>
                      <a:r>
                        <a:rPr lang="pt-BR" dirty="0" smtClean="0"/>
                        <a:t>.</a:t>
                      </a:r>
                    </a:p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399076"/>
                  </a:ext>
                </a:extLst>
              </a:tr>
              <a:tr h="916565">
                <a:tc>
                  <a:txBody>
                    <a:bodyPr/>
                    <a:lstStyle/>
                    <a:p>
                      <a:r>
                        <a:rPr lang="pt-BR" b="1" dirty="0"/>
                        <a:t>Meta: </a:t>
                      </a:r>
                      <a:r>
                        <a:rPr lang="pt-BR" b="0" dirty="0"/>
                        <a:t>mínimo de 90% de execução do Plano de Trabalho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5157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86405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 2013 - 2022">
  <a:themeElements>
    <a:clrScheme name="Tema do 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ce7ff78-9e12-48be-8133-d0d5341c73ef">
      <Terms xmlns="http://schemas.microsoft.com/office/infopath/2007/PartnerControls"/>
    </lcf76f155ced4ddcb4097134ff3c332f>
    <TaxCatchAll xmlns="818100f5-ae75-4bd9-82e9-24791b64918a" xsi:nil="true"/>
    <SharedWithUsers xmlns="818100f5-ae75-4bd9-82e9-24791b64918a">
      <UserInfo>
        <DisplayName>Camila Bruno Cota</DisplayName>
        <AccountId>56</AccountId>
        <AccountType/>
      </UserInfo>
      <UserInfo>
        <DisplayName>Lavinia Paiva Mesquiita</DisplayName>
        <AccountId>57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BC00A0C9528BF42985C6D32F1C8150C" ma:contentTypeVersion="12" ma:contentTypeDescription="Crie um novo documento." ma:contentTypeScope="" ma:versionID="335f036032d18e3a6bbf9ec7969ede2b">
  <xsd:schema xmlns:xsd="http://www.w3.org/2001/XMLSchema" xmlns:xs="http://www.w3.org/2001/XMLSchema" xmlns:p="http://schemas.microsoft.com/office/2006/metadata/properties" xmlns:ns2="2ce7ff78-9e12-48be-8133-d0d5341c73ef" xmlns:ns3="818100f5-ae75-4bd9-82e9-24791b64918a" targetNamespace="http://schemas.microsoft.com/office/2006/metadata/properties" ma:root="true" ma:fieldsID="bc8e82d3a27ee535d3102553ea23ff97" ns2:_="" ns3:_="">
    <xsd:import namespace="2ce7ff78-9e12-48be-8133-d0d5341c73ef"/>
    <xsd:import namespace="818100f5-ae75-4bd9-82e9-24791b6491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e7ff78-9e12-48be-8133-d0d5341c73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Marcações de imagem" ma:readOnly="false" ma:fieldId="{5cf76f15-5ced-4ddc-b409-7134ff3c332f}" ma:taxonomyMulti="true" ma:sspId="48e3898a-3c04-48db-a108-a558f1ade90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8100f5-ae75-4bd9-82e9-24791b64918a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35ae3354-0102-4262-9f55-527579754059}" ma:internalName="TaxCatchAll" ma:showField="CatchAllData" ma:web="818100f5-ae75-4bd9-82e9-24791b6491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F8FEF8-C8BD-4545-85E7-EBC635BCC13F}">
  <ds:schemaRefs>
    <ds:schemaRef ds:uri="http://schemas.microsoft.com/office/2006/documentManagement/types"/>
    <ds:schemaRef ds:uri="http://purl.org/dc/elements/1.1/"/>
    <ds:schemaRef ds:uri="818100f5-ae75-4bd9-82e9-24791b64918a"/>
    <ds:schemaRef ds:uri="2ce7ff78-9e12-48be-8133-d0d5341c73ef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CA3DBA2-FADA-4492-977C-1B6E6FDAB2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2276C3-4A8C-467D-9E8B-5C75CC97C819}">
  <ds:schemaRefs>
    <ds:schemaRef ds:uri="2ce7ff78-9e12-48be-8133-d0d5341c73ef"/>
    <ds:schemaRef ds:uri="818100f5-ae75-4bd9-82e9-24791b64918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217</TotalTime>
  <Words>1043</Words>
  <Application>Microsoft Office PowerPoint</Application>
  <PresentationFormat>Personalizar</PresentationFormat>
  <Paragraphs>116</Paragraphs>
  <Slides>12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Courier New,monospace</vt:lpstr>
      <vt:lpstr>Wingdings</vt:lpstr>
      <vt:lpstr>Tema do Office</vt:lpstr>
      <vt:lpstr>Tema do Office 2013 - 2022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Deise Meireles</dc:creator>
  <cp:lastModifiedBy>User</cp:lastModifiedBy>
  <cp:revision>32</cp:revision>
  <dcterms:created xsi:type="dcterms:W3CDTF">2022-03-07T14:29:25Z</dcterms:created>
  <dcterms:modified xsi:type="dcterms:W3CDTF">2024-10-22T20:11:28Z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0x010100ABC00A0C9528BF42985C6D32F1C8150C</vt:lpwstr>
  </property>
  <property fmtid="{D5CDD505-2E9C-101B-9397-08002B2CF9AE}" pid="3" name="MediaServiceImageTags">
    <vt:lpwstr/>
  </property>
</Properties>
</file>